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95" r:id="rId5"/>
    <p:sldMasterId id="2147493710" r:id="rId6"/>
    <p:sldMasterId id="2147493725" r:id="rId7"/>
    <p:sldMasterId id="2147493739" r:id="rId8"/>
    <p:sldMasterId id="2147493754" r:id="rId9"/>
  </p:sldMasterIdLst>
  <p:notesMasterIdLst>
    <p:notesMasterId r:id="rId108"/>
  </p:notesMasterIdLst>
  <p:handoutMasterIdLst>
    <p:handoutMasterId r:id="rId109"/>
  </p:handoutMasterIdLst>
  <p:sldIdLst>
    <p:sldId id="854" r:id="rId10"/>
    <p:sldId id="2142532386" r:id="rId11"/>
    <p:sldId id="922" r:id="rId12"/>
    <p:sldId id="949" r:id="rId13"/>
    <p:sldId id="2142532387" r:id="rId14"/>
    <p:sldId id="2142532329" r:id="rId15"/>
    <p:sldId id="540" r:id="rId16"/>
    <p:sldId id="1328" r:id="rId17"/>
    <p:sldId id="1308" r:id="rId18"/>
    <p:sldId id="1309" r:id="rId19"/>
    <p:sldId id="1310" r:id="rId20"/>
    <p:sldId id="1312" r:id="rId21"/>
    <p:sldId id="1313" r:id="rId22"/>
    <p:sldId id="1314" r:id="rId23"/>
    <p:sldId id="1315" r:id="rId24"/>
    <p:sldId id="1316" r:id="rId25"/>
    <p:sldId id="1317" r:id="rId26"/>
    <p:sldId id="1318" r:id="rId27"/>
    <p:sldId id="1319" r:id="rId28"/>
    <p:sldId id="1320" r:id="rId29"/>
    <p:sldId id="1321" r:id="rId30"/>
    <p:sldId id="1322" r:id="rId31"/>
    <p:sldId id="1323" r:id="rId32"/>
    <p:sldId id="1324" r:id="rId33"/>
    <p:sldId id="1325" r:id="rId34"/>
    <p:sldId id="1326" r:id="rId35"/>
    <p:sldId id="1327" r:id="rId36"/>
    <p:sldId id="2142532394" r:id="rId37"/>
    <p:sldId id="2142532393" r:id="rId38"/>
    <p:sldId id="270" r:id="rId39"/>
    <p:sldId id="373" r:id="rId40"/>
    <p:sldId id="271" r:id="rId41"/>
    <p:sldId id="272" r:id="rId42"/>
    <p:sldId id="273" r:id="rId43"/>
    <p:sldId id="325" r:id="rId44"/>
    <p:sldId id="274" r:id="rId45"/>
    <p:sldId id="275" r:id="rId46"/>
    <p:sldId id="326" r:id="rId47"/>
    <p:sldId id="329" r:id="rId48"/>
    <p:sldId id="277" r:id="rId49"/>
    <p:sldId id="278" r:id="rId50"/>
    <p:sldId id="334" r:id="rId51"/>
    <p:sldId id="341" r:id="rId52"/>
    <p:sldId id="377" r:id="rId53"/>
    <p:sldId id="1289" r:id="rId54"/>
    <p:sldId id="1264" r:id="rId55"/>
    <p:sldId id="1265" r:id="rId56"/>
    <p:sldId id="2142532389" r:id="rId57"/>
    <p:sldId id="2142532391" r:id="rId58"/>
    <p:sldId id="756" r:id="rId59"/>
    <p:sldId id="1329" r:id="rId60"/>
    <p:sldId id="1330" r:id="rId61"/>
    <p:sldId id="2142532395" r:id="rId62"/>
    <p:sldId id="1267" r:id="rId63"/>
    <p:sldId id="1268" r:id="rId64"/>
    <p:sldId id="1269" r:id="rId65"/>
    <p:sldId id="1337" r:id="rId66"/>
    <p:sldId id="2142532398" r:id="rId67"/>
    <p:sldId id="459" r:id="rId68"/>
    <p:sldId id="2142532397" r:id="rId69"/>
    <p:sldId id="461" r:id="rId70"/>
    <p:sldId id="463" r:id="rId71"/>
    <p:sldId id="2142532399" r:id="rId72"/>
    <p:sldId id="838" r:id="rId73"/>
    <p:sldId id="839" r:id="rId74"/>
    <p:sldId id="2142532396" r:id="rId75"/>
    <p:sldId id="460" r:id="rId76"/>
    <p:sldId id="1331" r:id="rId77"/>
    <p:sldId id="2142532400" r:id="rId78"/>
    <p:sldId id="1332" r:id="rId79"/>
    <p:sldId id="480" r:id="rId80"/>
    <p:sldId id="1334" r:id="rId81"/>
    <p:sldId id="1335" r:id="rId82"/>
    <p:sldId id="481" r:id="rId83"/>
    <p:sldId id="1336" r:id="rId84"/>
    <p:sldId id="818" r:id="rId85"/>
    <p:sldId id="813" r:id="rId86"/>
    <p:sldId id="812" r:id="rId87"/>
    <p:sldId id="822" r:id="rId88"/>
    <p:sldId id="836" r:id="rId89"/>
    <p:sldId id="1284" r:id="rId90"/>
    <p:sldId id="1285" r:id="rId91"/>
    <p:sldId id="1291" r:id="rId92"/>
    <p:sldId id="1282" r:id="rId93"/>
    <p:sldId id="1283" r:id="rId94"/>
    <p:sldId id="2142532401" r:id="rId95"/>
    <p:sldId id="2142532402" r:id="rId96"/>
    <p:sldId id="1286" r:id="rId97"/>
    <p:sldId id="1287" r:id="rId98"/>
    <p:sldId id="1288" r:id="rId99"/>
    <p:sldId id="498" r:id="rId100"/>
    <p:sldId id="499" r:id="rId101"/>
    <p:sldId id="500" r:id="rId102"/>
    <p:sldId id="501" r:id="rId103"/>
    <p:sldId id="502" r:id="rId104"/>
    <p:sldId id="503" r:id="rId105"/>
    <p:sldId id="2142532403" r:id="rId106"/>
    <p:sldId id="1290" r:id="rId10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59"/>
    <p:restoredTop sz="97193"/>
  </p:normalViewPr>
  <p:slideViewPr>
    <p:cSldViewPr snapToObjects="1">
      <p:cViewPr varScale="1">
        <p:scale>
          <a:sx n="191" d="100"/>
          <a:sy n="191" d="100"/>
        </p:scale>
        <p:origin x="200" y="48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theme" Target="theme/theme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tableStyles" Target="tableStyle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notesMaster" Target="notesMasters/notesMaster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handoutMaster" Target="handoutMasters/handoutMaster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presProps" Target="presProp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DEB374-7826-A248-A2F9-4F9CD8362EA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D9484E6-4EDA-9B46-9BE1-5F7B9208BB79}">
      <dgm:prSet phldrT="[Text]"/>
      <dgm:spPr>
        <a:xfrm>
          <a:off x="2027083" y="1538"/>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Product</a:t>
          </a:r>
        </a:p>
      </dgm:t>
    </dgm:pt>
    <dgm:pt modelId="{193F2DC8-847D-6D4A-AABC-1C735F0293A8}" type="parTrans" cxnId="{F0C3CF40-D38F-674D-A584-1B617F5E966B}">
      <dgm:prSet/>
      <dgm:spPr/>
      <dgm:t>
        <a:bodyPr/>
        <a:lstStyle/>
        <a:p>
          <a:endParaRPr lang="en-US">
            <a:solidFill>
              <a:srgbClr val="FF0000"/>
            </a:solidFill>
          </a:endParaRPr>
        </a:p>
      </dgm:t>
    </dgm:pt>
    <dgm:pt modelId="{01F8511E-7964-964B-9A73-14A0E2418277}" type="sibTrans" cxnId="{F0C3CF40-D38F-674D-A584-1B617F5E966B}">
      <dgm:prSet/>
      <dgm:spPr/>
      <dgm:t>
        <a:bodyPr/>
        <a:lstStyle/>
        <a:p>
          <a:endParaRPr lang="en-US">
            <a:solidFill>
              <a:srgbClr val="FF0000"/>
            </a:solidFill>
          </a:endParaRPr>
        </a:p>
      </dgm:t>
    </dgm:pt>
    <dgm:pt modelId="{8134A097-6350-9D43-BEE4-57209988092E}">
      <dgm:prSet phldrT="[Text]"/>
      <dgm:spPr>
        <a:xfrm>
          <a:off x="207385"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Book</a:t>
          </a:r>
        </a:p>
      </dgm:t>
    </dgm:pt>
    <dgm:pt modelId="{B7234D52-86F6-4F4E-8961-B0A093892251}" type="parTrans" cxnId="{54DCFDD0-E9C0-5241-8CA8-8F515C8B435A}">
      <dgm:prSet/>
      <dgm:spPr>
        <a:xfrm>
          <a:off x="708679" y="502832"/>
          <a:ext cx="1819698" cy="210543"/>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A026083-A4AC-7C44-A1CC-0D44E1D049E1}" type="sibTrans" cxnId="{54DCFDD0-E9C0-5241-8CA8-8F515C8B435A}">
      <dgm:prSet/>
      <dgm:spPr/>
      <dgm:t>
        <a:bodyPr/>
        <a:lstStyle/>
        <a:p>
          <a:endParaRPr lang="en-US">
            <a:solidFill>
              <a:srgbClr val="FF0000"/>
            </a:solidFill>
          </a:endParaRPr>
        </a:p>
      </dgm:t>
    </dgm:pt>
    <dgm:pt modelId="{C1E49840-B883-594D-B8B5-26795DC91F8C}">
      <dgm:prSet phldrT="[Text]"/>
      <dgm:spPr>
        <a:xfrm>
          <a:off x="2277730"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eBook</a:t>
          </a:r>
        </a:p>
      </dgm:t>
    </dgm:pt>
    <dgm:pt modelId="{1E699710-EB55-9044-B7AA-0FC861865449}" type="parTrans" cxnId="{D3015168-34AA-E84B-9DD4-BC10E5DACA50}">
      <dgm:prSet/>
      <dgm:spPr>
        <a:xfrm>
          <a:off x="2528377" y="502832"/>
          <a:ext cx="250647" cy="210543"/>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7FB4288C-0F9C-124A-80D0-4A46E1A0A1B3}" type="sibTrans" cxnId="{D3015168-34AA-E84B-9DD4-BC10E5DACA50}">
      <dgm:prSet/>
      <dgm:spPr/>
      <dgm:t>
        <a:bodyPr/>
        <a:lstStyle/>
        <a:p>
          <a:endParaRPr lang="en-US">
            <a:solidFill>
              <a:srgbClr val="FF0000"/>
            </a:solidFill>
          </a:endParaRPr>
        </a:p>
      </dgm:t>
    </dgm:pt>
    <dgm:pt modelId="{62351299-2347-CD4B-B88B-7FDB075F476B}">
      <dgm:prSet phldrT="[Text]"/>
      <dgm:spPr>
        <a:xfrm>
          <a:off x="3846781" y="713376"/>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Video</a:t>
          </a:r>
        </a:p>
      </dgm:t>
    </dgm:pt>
    <dgm:pt modelId="{18551FA4-E5B8-194D-B7EF-9A2389A0FD00}" type="parTrans" cxnId="{10535A86-69FC-6243-ABE4-CA8E6C0EE0A1}">
      <dgm:prSet/>
      <dgm:spPr>
        <a:xfrm>
          <a:off x="2528377" y="502832"/>
          <a:ext cx="1819698" cy="210543"/>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gm:spPr>
      <dgm:t>
        <a:bodyPr/>
        <a:lstStyle/>
        <a:p>
          <a:endParaRPr lang="en-US">
            <a:solidFill>
              <a:srgbClr val="FF0000"/>
            </a:solidFill>
          </a:endParaRPr>
        </a:p>
      </dgm:t>
    </dgm:pt>
    <dgm:pt modelId="{357D2E53-81E5-1949-8DFA-617A79B5E5DC}" type="sibTrans" cxnId="{10535A86-69FC-6243-ABE4-CA8E6C0EE0A1}">
      <dgm:prSet/>
      <dgm:spPr/>
      <dgm:t>
        <a:bodyPr/>
        <a:lstStyle/>
        <a:p>
          <a:endParaRPr lang="en-US">
            <a:solidFill>
              <a:srgbClr val="FF0000"/>
            </a:solidFill>
          </a:endParaRPr>
        </a:p>
      </dgm:t>
    </dgm:pt>
    <dgm:pt modelId="{99634639-BB54-1B4A-B93A-F27BAA15C466}">
      <dgm:prSet phldrT="[Text]"/>
      <dgm:spPr>
        <a:xfrm>
          <a:off x="458032"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B757E864-6A3F-E048-85A6-5FE008056E53}" type="parTrans" cxnId="{12D3D1D0-6234-4B48-B0AB-7E42C41A919C}">
      <dgm:prSet/>
      <dgm:spPr>
        <a:xfrm>
          <a:off x="307644"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90724C82-6F9D-6A4E-9629-99D621E7D5C2}" type="sibTrans" cxnId="{12D3D1D0-6234-4B48-B0AB-7E42C41A919C}">
      <dgm:prSet/>
      <dgm:spPr/>
      <dgm:t>
        <a:bodyPr/>
        <a:lstStyle/>
        <a:p>
          <a:endParaRPr lang="en-US">
            <a:solidFill>
              <a:srgbClr val="FF0000"/>
            </a:solidFill>
          </a:endParaRPr>
        </a:p>
      </dgm:t>
    </dgm:pt>
    <dgm:pt modelId="{CE92BB5C-C287-FE4C-9618-95BDF5922AA3}">
      <dgm:prSet phldrT="[Text]"/>
      <dgm:spPr>
        <a:xfrm>
          <a:off x="458032"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Non-Fiction</a:t>
          </a:r>
        </a:p>
      </dgm:t>
    </dgm:pt>
    <dgm:pt modelId="{6DDE0E3D-4A30-9444-B953-D7AAEB7B27D4}" type="parTrans" cxnId="{4D640857-8BA3-B846-BA22-9CA9EE91B78E}">
      <dgm:prSet/>
      <dgm:spPr>
        <a:xfrm>
          <a:off x="307644"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47DB00CE-087D-4C44-A733-FD31D6BAEB1E}" type="sibTrans" cxnId="{4D640857-8BA3-B846-BA22-9CA9EE91B78E}">
      <dgm:prSet/>
      <dgm:spPr/>
      <dgm:t>
        <a:bodyPr/>
        <a:lstStyle/>
        <a:p>
          <a:endParaRPr lang="en-US">
            <a:solidFill>
              <a:srgbClr val="FF0000"/>
            </a:solidFill>
          </a:endParaRPr>
        </a:p>
      </dgm:t>
    </dgm:pt>
    <dgm:pt modelId="{2AEA3F62-B5A3-7D4F-BD7D-707737A955B1}">
      <dgm:prSet phldrT="[Text]"/>
      <dgm:spPr>
        <a:xfrm>
          <a:off x="1671164"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Non-</a:t>
          </a:r>
        </a:p>
        <a:p>
          <a:pPr>
            <a:buNone/>
          </a:pPr>
          <a:r>
            <a:rPr lang="en-US" dirty="0">
              <a:solidFill>
                <a:srgbClr val="FF0000"/>
              </a:solidFill>
              <a:latin typeface="Helvetica"/>
              <a:ea typeface="+mn-ea"/>
              <a:cs typeface="+mn-cs"/>
            </a:rPr>
            <a:t>Fiction</a:t>
          </a:r>
        </a:p>
      </dgm:t>
    </dgm:pt>
    <dgm:pt modelId="{9F8CD6F4-57F3-1243-9E8F-BDECEB3EAD1C}" type="parTrans" cxnId="{A492A6CD-48E4-E24B-A108-CD65D24730F0}">
      <dgm:prSet/>
      <dgm:spPr>
        <a:xfrm>
          <a:off x="2172458" y="1214670"/>
          <a:ext cx="606566" cy="210543"/>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100FC73C-4D61-0442-84CB-4D0E3927EDDA}" type="sibTrans" cxnId="{A492A6CD-48E4-E24B-A108-CD65D24730F0}">
      <dgm:prSet/>
      <dgm:spPr/>
      <dgm:t>
        <a:bodyPr/>
        <a:lstStyle/>
        <a:p>
          <a:endParaRPr lang="en-US">
            <a:solidFill>
              <a:srgbClr val="FF0000"/>
            </a:solidFill>
          </a:endParaRPr>
        </a:p>
      </dgm:t>
    </dgm:pt>
    <dgm:pt modelId="{253DC166-148C-664C-99AE-24C57645D3FA}">
      <dgm:prSet phldrT="[Text]"/>
      <dgm:spPr>
        <a:xfrm>
          <a:off x="2884296"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Fiction</a:t>
          </a:r>
        </a:p>
      </dgm:t>
    </dgm:pt>
    <dgm:pt modelId="{A92B6AD9-A913-D14C-B4E1-BBCA560D9D5F}" type="parTrans" cxnId="{217758AF-9895-1640-B9BC-BF4ED6428AC0}">
      <dgm:prSet/>
      <dgm:spPr>
        <a:xfrm>
          <a:off x="2779024" y="1214670"/>
          <a:ext cx="606566" cy="210543"/>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04C6240A-AA19-EF44-A889-F761DDBBE44A}" type="sibTrans" cxnId="{217758AF-9895-1640-B9BC-BF4ED6428AC0}">
      <dgm:prSet/>
      <dgm:spPr/>
      <dgm:t>
        <a:bodyPr/>
        <a:lstStyle/>
        <a:p>
          <a:endParaRPr lang="en-US">
            <a:solidFill>
              <a:srgbClr val="FF0000"/>
            </a:solidFill>
          </a:endParaRPr>
        </a:p>
      </dgm:t>
    </dgm:pt>
    <dgm:pt modelId="{E44F7EAB-3B8F-154E-AF69-097228C42097}">
      <dgm:prSet phldrT="[Text]"/>
      <dgm:spPr>
        <a:xfrm>
          <a:off x="4097428" y="1425213"/>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Online</a:t>
          </a:r>
        </a:p>
      </dgm:t>
    </dgm:pt>
    <dgm:pt modelId="{E3BB968A-52E4-7042-87EB-BA294DA2BE50}" type="parTrans" cxnId="{096968E1-ECB0-B646-A40E-8229E1662464}">
      <dgm:prSet/>
      <dgm:spPr>
        <a:xfrm>
          <a:off x="3947040" y="1214670"/>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36918276-2B47-E848-ABD7-BFD43FA05271}" type="sibTrans" cxnId="{096968E1-ECB0-B646-A40E-8229E1662464}">
      <dgm:prSet/>
      <dgm:spPr/>
      <dgm:t>
        <a:bodyPr/>
        <a:lstStyle/>
        <a:p>
          <a:endParaRPr lang="en-US">
            <a:solidFill>
              <a:srgbClr val="FF0000"/>
            </a:solidFill>
          </a:endParaRPr>
        </a:p>
      </dgm:t>
    </dgm:pt>
    <dgm:pt modelId="{0510E86D-1CC6-CF42-B125-CAE6C104A55B}">
      <dgm:prSet phldrT="[Text]"/>
      <dgm:spPr>
        <a:xfrm>
          <a:off x="4097428"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DVD</a:t>
          </a:r>
        </a:p>
      </dgm:t>
    </dgm:pt>
    <dgm:pt modelId="{EF31EA80-8826-2C4D-A7B2-F3E689396DEB}" type="parTrans" cxnId="{99B46969-2B65-AB49-9373-14B8301F8F3D}">
      <dgm:prSet/>
      <dgm:spPr>
        <a:xfrm>
          <a:off x="3947040" y="1214670"/>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9F49678-4ABA-9045-8C52-E8A5814C89A4}" type="sibTrans" cxnId="{99B46969-2B65-AB49-9373-14B8301F8F3D}">
      <dgm:prSet/>
      <dgm:spPr/>
      <dgm:t>
        <a:bodyPr/>
        <a:lstStyle/>
        <a:p>
          <a:endParaRPr lang="en-US">
            <a:solidFill>
              <a:srgbClr val="FF0000"/>
            </a:solidFill>
          </a:endParaRPr>
        </a:p>
      </dgm:t>
    </dgm:pt>
    <dgm:pt modelId="{4B37E780-BC93-7745-B254-2A179F23AE25}">
      <dgm:prSet phldrT="[Text]"/>
      <dgm:spPr>
        <a:xfrm>
          <a:off x="1921811" y="2137051"/>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History</a:t>
          </a:r>
        </a:p>
      </dgm:t>
    </dgm:pt>
    <dgm:pt modelId="{CF1110BC-E7ED-5444-B50C-25DBD5ECFCCC}" type="parTrans" cxnId="{1382739D-1B97-844F-82BC-17557135CE8F}">
      <dgm:prSet/>
      <dgm:spPr>
        <a:xfrm>
          <a:off x="1771423" y="1926508"/>
          <a:ext cx="150388" cy="461190"/>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58264497-1DFE-FD43-98CA-AE507500D92B}" type="sibTrans" cxnId="{1382739D-1B97-844F-82BC-17557135CE8F}">
      <dgm:prSet/>
      <dgm:spPr/>
      <dgm:t>
        <a:bodyPr/>
        <a:lstStyle/>
        <a:p>
          <a:endParaRPr lang="en-US">
            <a:solidFill>
              <a:srgbClr val="FF0000"/>
            </a:solidFill>
          </a:endParaRPr>
        </a:p>
      </dgm:t>
    </dgm:pt>
    <dgm:pt modelId="{EE8C8B55-3E07-624F-8176-E6A9FED83E10}">
      <dgm:prSet phldrT="[Text]"/>
      <dgm:spPr>
        <a:xfrm>
          <a:off x="1921811" y="2848889"/>
          <a:ext cx="1002588" cy="501294"/>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gm:spPr>
      <dgm:t>
        <a:bodyPr/>
        <a:lstStyle/>
        <a:p>
          <a:pPr>
            <a:buNone/>
          </a:pPr>
          <a:r>
            <a:rPr lang="en-US" dirty="0">
              <a:solidFill>
                <a:srgbClr val="FF0000"/>
              </a:solidFill>
              <a:latin typeface="Helvetica"/>
              <a:ea typeface="+mn-ea"/>
              <a:cs typeface="+mn-cs"/>
            </a:rPr>
            <a:t>Science</a:t>
          </a:r>
        </a:p>
      </dgm:t>
    </dgm:pt>
    <dgm:pt modelId="{4EB6C1DE-40FA-6345-8410-3A15BB534E97}" type="parTrans" cxnId="{0E65BDA7-71A2-3B42-BEDF-C5E97076309D}">
      <dgm:prSet/>
      <dgm:spPr>
        <a:xfrm>
          <a:off x="1771423" y="1926508"/>
          <a:ext cx="150388" cy="117302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gm:spPr>
      <dgm:t>
        <a:bodyPr/>
        <a:lstStyle/>
        <a:p>
          <a:endParaRPr lang="en-US">
            <a:solidFill>
              <a:srgbClr val="FF0000"/>
            </a:solidFill>
          </a:endParaRPr>
        </a:p>
      </dgm:t>
    </dgm:pt>
    <dgm:pt modelId="{7787AFC9-3813-E444-BF3A-C5535F3D9D13}" type="sibTrans" cxnId="{0E65BDA7-71A2-3B42-BEDF-C5E97076309D}">
      <dgm:prSet/>
      <dgm:spPr/>
      <dgm:t>
        <a:bodyPr/>
        <a:lstStyle/>
        <a:p>
          <a:endParaRPr lang="en-US">
            <a:solidFill>
              <a:srgbClr val="FF0000"/>
            </a:solidFill>
          </a:endParaRPr>
        </a:p>
      </dgm:t>
    </dgm:pt>
    <dgm:pt modelId="{A1E5E33F-D507-FA4D-BE3F-E43321DC11E0}" type="pres">
      <dgm:prSet presAssocID="{C3DEB374-7826-A248-A2F9-4F9CD8362EAF}" presName="hierChild1" presStyleCnt="0">
        <dgm:presLayoutVars>
          <dgm:orgChart val="1"/>
          <dgm:chPref val="1"/>
          <dgm:dir/>
          <dgm:animOne val="branch"/>
          <dgm:animLvl val="lvl"/>
          <dgm:resizeHandles/>
        </dgm:presLayoutVars>
      </dgm:prSet>
      <dgm:spPr/>
    </dgm:pt>
    <dgm:pt modelId="{E6CAC56D-05DA-AE47-8B35-28720C351EE5}" type="pres">
      <dgm:prSet presAssocID="{8D9484E6-4EDA-9B46-9BE1-5F7B9208BB79}" presName="hierRoot1" presStyleCnt="0">
        <dgm:presLayoutVars>
          <dgm:hierBranch val="init"/>
        </dgm:presLayoutVars>
      </dgm:prSet>
      <dgm:spPr/>
    </dgm:pt>
    <dgm:pt modelId="{462035E7-290C-0B46-97B5-48A37BF3D2E0}" type="pres">
      <dgm:prSet presAssocID="{8D9484E6-4EDA-9B46-9BE1-5F7B9208BB79}" presName="rootComposite1" presStyleCnt="0"/>
      <dgm:spPr/>
    </dgm:pt>
    <dgm:pt modelId="{C1FDD2EB-59F4-B545-9F1F-DB1275FC5A68}" type="pres">
      <dgm:prSet presAssocID="{8D9484E6-4EDA-9B46-9BE1-5F7B9208BB79}" presName="rootText1" presStyleLbl="node0" presStyleIdx="0" presStyleCnt="1">
        <dgm:presLayoutVars>
          <dgm:chPref val="3"/>
        </dgm:presLayoutVars>
      </dgm:prSet>
      <dgm:spPr/>
    </dgm:pt>
    <dgm:pt modelId="{ECFCB2C4-CF1F-2144-933B-A5DCA48B2E3F}" type="pres">
      <dgm:prSet presAssocID="{8D9484E6-4EDA-9B46-9BE1-5F7B9208BB79}" presName="rootConnector1" presStyleLbl="node1" presStyleIdx="0" presStyleCnt="0"/>
      <dgm:spPr/>
    </dgm:pt>
    <dgm:pt modelId="{8E868B50-693A-1949-A4BB-20380BB64441}" type="pres">
      <dgm:prSet presAssocID="{8D9484E6-4EDA-9B46-9BE1-5F7B9208BB79}" presName="hierChild2" presStyleCnt="0"/>
      <dgm:spPr/>
    </dgm:pt>
    <dgm:pt modelId="{4503AF86-CFD3-8B48-8DE6-4B79BEC8D14B}" type="pres">
      <dgm:prSet presAssocID="{B7234D52-86F6-4F4E-8961-B0A093892251}" presName="Name37" presStyleLbl="parChTrans1D2" presStyleIdx="0" presStyleCnt="3"/>
      <dgm:spPr/>
    </dgm:pt>
    <dgm:pt modelId="{3178A13D-76C0-2B47-B8F9-E50540E4D22C}" type="pres">
      <dgm:prSet presAssocID="{8134A097-6350-9D43-BEE4-57209988092E}" presName="hierRoot2" presStyleCnt="0">
        <dgm:presLayoutVars>
          <dgm:hierBranch val="init"/>
        </dgm:presLayoutVars>
      </dgm:prSet>
      <dgm:spPr/>
    </dgm:pt>
    <dgm:pt modelId="{9B2AEE2F-876C-E84C-8B8E-F59E5B6646F3}" type="pres">
      <dgm:prSet presAssocID="{8134A097-6350-9D43-BEE4-57209988092E}" presName="rootComposite" presStyleCnt="0"/>
      <dgm:spPr/>
    </dgm:pt>
    <dgm:pt modelId="{5E520E97-E759-EE4D-BB5B-396426E0BD39}" type="pres">
      <dgm:prSet presAssocID="{8134A097-6350-9D43-BEE4-57209988092E}" presName="rootText" presStyleLbl="node2" presStyleIdx="0" presStyleCnt="3">
        <dgm:presLayoutVars>
          <dgm:chPref val="3"/>
        </dgm:presLayoutVars>
      </dgm:prSet>
      <dgm:spPr/>
    </dgm:pt>
    <dgm:pt modelId="{B4BB1256-DE22-9143-8D7C-CFED5DFE7BB1}" type="pres">
      <dgm:prSet presAssocID="{8134A097-6350-9D43-BEE4-57209988092E}" presName="rootConnector" presStyleLbl="node2" presStyleIdx="0" presStyleCnt="3"/>
      <dgm:spPr/>
    </dgm:pt>
    <dgm:pt modelId="{C1BBA699-ECB2-3848-9A5A-F89826E02B34}" type="pres">
      <dgm:prSet presAssocID="{8134A097-6350-9D43-BEE4-57209988092E}" presName="hierChild4" presStyleCnt="0"/>
      <dgm:spPr/>
    </dgm:pt>
    <dgm:pt modelId="{7A3E674B-8CD4-6443-9CCB-D270E1E2E574}" type="pres">
      <dgm:prSet presAssocID="{B757E864-6A3F-E048-85A6-5FE008056E53}" presName="Name37" presStyleLbl="parChTrans1D3" presStyleIdx="0" presStyleCnt="6"/>
      <dgm:spPr/>
    </dgm:pt>
    <dgm:pt modelId="{1505CBE4-B56A-D045-86B1-DDCD9A4A1838}" type="pres">
      <dgm:prSet presAssocID="{99634639-BB54-1B4A-B93A-F27BAA15C466}" presName="hierRoot2" presStyleCnt="0">
        <dgm:presLayoutVars>
          <dgm:hierBranch val="init"/>
        </dgm:presLayoutVars>
      </dgm:prSet>
      <dgm:spPr/>
    </dgm:pt>
    <dgm:pt modelId="{614E15C4-98EF-BF4D-B354-871EBEE3F4A5}" type="pres">
      <dgm:prSet presAssocID="{99634639-BB54-1B4A-B93A-F27BAA15C466}" presName="rootComposite" presStyleCnt="0"/>
      <dgm:spPr/>
    </dgm:pt>
    <dgm:pt modelId="{B4247BDC-F99D-5C4D-B745-0CD38B776282}" type="pres">
      <dgm:prSet presAssocID="{99634639-BB54-1B4A-B93A-F27BAA15C466}" presName="rootText" presStyleLbl="node3" presStyleIdx="0" presStyleCnt="6">
        <dgm:presLayoutVars>
          <dgm:chPref val="3"/>
        </dgm:presLayoutVars>
      </dgm:prSet>
      <dgm:spPr/>
    </dgm:pt>
    <dgm:pt modelId="{6995C647-3643-0D44-95D2-44B4944CC97D}" type="pres">
      <dgm:prSet presAssocID="{99634639-BB54-1B4A-B93A-F27BAA15C466}" presName="rootConnector" presStyleLbl="node3" presStyleIdx="0" presStyleCnt="6"/>
      <dgm:spPr/>
    </dgm:pt>
    <dgm:pt modelId="{FA2DBC66-C604-0E4E-9818-1FBECF34CEF3}" type="pres">
      <dgm:prSet presAssocID="{99634639-BB54-1B4A-B93A-F27BAA15C466}" presName="hierChild4" presStyleCnt="0"/>
      <dgm:spPr/>
    </dgm:pt>
    <dgm:pt modelId="{D41EDA18-61A2-7047-A379-B0B25A08073A}" type="pres">
      <dgm:prSet presAssocID="{99634639-BB54-1B4A-B93A-F27BAA15C466}" presName="hierChild5" presStyleCnt="0"/>
      <dgm:spPr/>
    </dgm:pt>
    <dgm:pt modelId="{1829673E-FDF6-7C46-9240-533D55AD96E1}" type="pres">
      <dgm:prSet presAssocID="{6DDE0E3D-4A30-9444-B953-D7AAEB7B27D4}" presName="Name37" presStyleLbl="parChTrans1D3" presStyleIdx="1" presStyleCnt="6"/>
      <dgm:spPr/>
    </dgm:pt>
    <dgm:pt modelId="{74C9252E-29CD-6142-A306-94DC049487D2}" type="pres">
      <dgm:prSet presAssocID="{CE92BB5C-C287-FE4C-9618-95BDF5922AA3}" presName="hierRoot2" presStyleCnt="0">
        <dgm:presLayoutVars>
          <dgm:hierBranch val="init"/>
        </dgm:presLayoutVars>
      </dgm:prSet>
      <dgm:spPr/>
    </dgm:pt>
    <dgm:pt modelId="{A5E526E4-9294-0748-92D3-A55C28C22EE6}" type="pres">
      <dgm:prSet presAssocID="{CE92BB5C-C287-FE4C-9618-95BDF5922AA3}" presName="rootComposite" presStyleCnt="0"/>
      <dgm:spPr/>
    </dgm:pt>
    <dgm:pt modelId="{F06CCCB7-7624-2049-99AB-84A59CFFB78E}" type="pres">
      <dgm:prSet presAssocID="{CE92BB5C-C287-FE4C-9618-95BDF5922AA3}" presName="rootText" presStyleLbl="node3" presStyleIdx="1" presStyleCnt="6">
        <dgm:presLayoutVars>
          <dgm:chPref val="3"/>
        </dgm:presLayoutVars>
      </dgm:prSet>
      <dgm:spPr/>
    </dgm:pt>
    <dgm:pt modelId="{412FFD2C-1DDC-2D4B-A68B-EF092799984C}" type="pres">
      <dgm:prSet presAssocID="{CE92BB5C-C287-FE4C-9618-95BDF5922AA3}" presName="rootConnector" presStyleLbl="node3" presStyleIdx="1" presStyleCnt="6"/>
      <dgm:spPr/>
    </dgm:pt>
    <dgm:pt modelId="{FC9C7C44-AD82-AE48-B3B5-FD66C810478D}" type="pres">
      <dgm:prSet presAssocID="{CE92BB5C-C287-FE4C-9618-95BDF5922AA3}" presName="hierChild4" presStyleCnt="0"/>
      <dgm:spPr/>
    </dgm:pt>
    <dgm:pt modelId="{E72259A3-C426-F640-94C6-C31507D913AC}" type="pres">
      <dgm:prSet presAssocID="{CE92BB5C-C287-FE4C-9618-95BDF5922AA3}" presName="hierChild5" presStyleCnt="0"/>
      <dgm:spPr/>
    </dgm:pt>
    <dgm:pt modelId="{95D6926A-8221-B641-A3D0-A2AAA5FFAB0A}" type="pres">
      <dgm:prSet presAssocID="{8134A097-6350-9D43-BEE4-57209988092E}" presName="hierChild5" presStyleCnt="0"/>
      <dgm:spPr/>
    </dgm:pt>
    <dgm:pt modelId="{35D2F933-85FB-E84B-96B5-CE6181104C61}" type="pres">
      <dgm:prSet presAssocID="{1E699710-EB55-9044-B7AA-0FC861865449}" presName="Name37" presStyleLbl="parChTrans1D2" presStyleIdx="1" presStyleCnt="3"/>
      <dgm:spPr/>
    </dgm:pt>
    <dgm:pt modelId="{74A5BC22-1952-3344-8430-6D2FF39EE1AC}" type="pres">
      <dgm:prSet presAssocID="{C1E49840-B883-594D-B8B5-26795DC91F8C}" presName="hierRoot2" presStyleCnt="0">
        <dgm:presLayoutVars>
          <dgm:hierBranch val="init"/>
        </dgm:presLayoutVars>
      </dgm:prSet>
      <dgm:spPr/>
    </dgm:pt>
    <dgm:pt modelId="{14033323-DBE8-1D42-8155-224EE983CA91}" type="pres">
      <dgm:prSet presAssocID="{C1E49840-B883-594D-B8B5-26795DC91F8C}" presName="rootComposite" presStyleCnt="0"/>
      <dgm:spPr/>
    </dgm:pt>
    <dgm:pt modelId="{AF9C30DF-3F03-C145-A0DE-C9B9B5790CA5}" type="pres">
      <dgm:prSet presAssocID="{C1E49840-B883-594D-B8B5-26795DC91F8C}" presName="rootText" presStyleLbl="node2" presStyleIdx="1" presStyleCnt="3">
        <dgm:presLayoutVars>
          <dgm:chPref val="3"/>
        </dgm:presLayoutVars>
      </dgm:prSet>
      <dgm:spPr/>
    </dgm:pt>
    <dgm:pt modelId="{B5A63F31-6C24-E04B-AC17-B7F39CC432C4}" type="pres">
      <dgm:prSet presAssocID="{C1E49840-B883-594D-B8B5-26795DC91F8C}" presName="rootConnector" presStyleLbl="node2" presStyleIdx="1" presStyleCnt="3"/>
      <dgm:spPr/>
    </dgm:pt>
    <dgm:pt modelId="{18F13600-64AE-E94F-B715-28A44C8659A4}" type="pres">
      <dgm:prSet presAssocID="{C1E49840-B883-594D-B8B5-26795DC91F8C}" presName="hierChild4" presStyleCnt="0"/>
      <dgm:spPr/>
    </dgm:pt>
    <dgm:pt modelId="{45F9987D-CAE7-2B4D-87D6-7F456AD966B6}" type="pres">
      <dgm:prSet presAssocID="{9F8CD6F4-57F3-1243-9E8F-BDECEB3EAD1C}" presName="Name37" presStyleLbl="parChTrans1D3" presStyleIdx="2" presStyleCnt="6"/>
      <dgm:spPr/>
    </dgm:pt>
    <dgm:pt modelId="{0DEA7747-7592-FF40-ADBC-CC0112FB57D3}" type="pres">
      <dgm:prSet presAssocID="{2AEA3F62-B5A3-7D4F-BD7D-707737A955B1}" presName="hierRoot2" presStyleCnt="0">
        <dgm:presLayoutVars>
          <dgm:hierBranch val="init"/>
        </dgm:presLayoutVars>
      </dgm:prSet>
      <dgm:spPr/>
    </dgm:pt>
    <dgm:pt modelId="{EC5C9987-3B51-A442-BF71-B0ECA796F06A}" type="pres">
      <dgm:prSet presAssocID="{2AEA3F62-B5A3-7D4F-BD7D-707737A955B1}" presName="rootComposite" presStyleCnt="0"/>
      <dgm:spPr/>
    </dgm:pt>
    <dgm:pt modelId="{1AB853FA-BB52-1B4C-9E4D-75E57AC6CAC4}" type="pres">
      <dgm:prSet presAssocID="{2AEA3F62-B5A3-7D4F-BD7D-707737A955B1}" presName="rootText" presStyleLbl="node3" presStyleIdx="2" presStyleCnt="6">
        <dgm:presLayoutVars>
          <dgm:chPref val="3"/>
        </dgm:presLayoutVars>
      </dgm:prSet>
      <dgm:spPr/>
    </dgm:pt>
    <dgm:pt modelId="{BDE7ECC7-D379-FC4F-B444-E7491FBC0179}" type="pres">
      <dgm:prSet presAssocID="{2AEA3F62-B5A3-7D4F-BD7D-707737A955B1}" presName="rootConnector" presStyleLbl="node3" presStyleIdx="2" presStyleCnt="6"/>
      <dgm:spPr/>
    </dgm:pt>
    <dgm:pt modelId="{35EF5BBD-AAE2-7143-8288-39C87C4D7168}" type="pres">
      <dgm:prSet presAssocID="{2AEA3F62-B5A3-7D4F-BD7D-707737A955B1}" presName="hierChild4" presStyleCnt="0"/>
      <dgm:spPr/>
    </dgm:pt>
    <dgm:pt modelId="{7F4897E6-43D3-0A45-BF57-C2C05436127C}" type="pres">
      <dgm:prSet presAssocID="{CF1110BC-E7ED-5444-B50C-25DBD5ECFCCC}" presName="Name37" presStyleLbl="parChTrans1D4" presStyleIdx="0" presStyleCnt="2"/>
      <dgm:spPr/>
    </dgm:pt>
    <dgm:pt modelId="{39866549-C3E8-304B-9A28-B1BCFDAEB99E}" type="pres">
      <dgm:prSet presAssocID="{4B37E780-BC93-7745-B254-2A179F23AE25}" presName="hierRoot2" presStyleCnt="0">
        <dgm:presLayoutVars>
          <dgm:hierBranch val="init"/>
        </dgm:presLayoutVars>
      </dgm:prSet>
      <dgm:spPr/>
    </dgm:pt>
    <dgm:pt modelId="{3D702292-BC96-0841-A9A7-C2DCF8CB8368}" type="pres">
      <dgm:prSet presAssocID="{4B37E780-BC93-7745-B254-2A179F23AE25}" presName="rootComposite" presStyleCnt="0"/>
      <dgm:spPr/>
    </dgm:pt>
    <dgm:pt modelId="{24D8FE46-887B-5549-851F-CA784CABA354}" type="pres">
      <dgm:prSet presAssocID="{4B37E780-BC93-7745-B254-2A179F23AE25}" presName="rootText" presStyleLbl="node4" presStyleIdx="0" presStyleCnt="2">
        <dgm:presLayoutVars>
          <dgm:chPref val="3"/>
        </dgm:presLayoutVars>
      </dgm:prSet>
      <dgm:spPr/>
    </dgm:pt>
    <dgm:pt modelId="{3C23995F-F0E6-CA44-B311-CC544F54F902}" type="pres">
      <dgm:prSet presAssocID="{4B37E780-BC93-7745-B254-2A179F23AE25}" presName="rootConnector" presStyleLbl="node4" presStyleIdx="0" presStyleCnt="2"/>
      <dgm:spPr/>
    </dgm:pt>
    <dgm:pt modelId="{7FFEE973-E5DA-B040-8D68-FC558E63E037}" type="pres">
      <dgm:prSet presAssocID="{4B37E780-BC93-7745-B254-2A179F23AE25}" presName="hierChild4" presStyleCnt="0"/>
      <dgm:spPr/>
    </dgm:pt>
    <dgm:pt modelId="{F35630D9-F5BC-7848-B58D-B23305D0CDE4}" type="pres">
      <dgm:prSet presAssocID="{4B37E780-BC93-7745-B254-2A179F23AE25}" presName="hierChild5" presStyleCnt="0"/>
      <dgm:spPr/>
    </dgm:pt>
    <dgm:pt modelId="{BCE40787-FA57-EC43-B7F8-EDA7FDEDF9EB}" type="pres">
      <dgm:prSet presAssocID="{4EB6C1DE-40FA-6345-8410-3A15BB534E97}" presName="Name37" presStyleLbl="parChTrans1D4" presStyleIdx="1" presStyleCnt="2"/>
      <dgm:spPr/>
    </dgm:pt>
    <dgm:pt modelId="{18EB633A-5FB1-634E-BF8F-34B1D27A1B45}" type="pres">
      <dgm:prSet presAssocID="{EE8C8B55-3E07-624F-8176-E6A9FED83E10}" presName="hierRoot2" presStyleCnt="0">
        <dgm:presLayoutVars>
          <dgm:hierBranch val="init"/>
        </dgm:presLayoutVars>
      </dgm:prSet>
      <dgm:spPr/>
    </dgm:pt>
    <dgm:pt modelId="{B87F5C3A-7A76-EB49-BB32-9602AFC93316}" type="pres">
      <dgm:prSet presAssocID="{EE8C8B55-3E07-624F-8176-E6A9FED83E10}" presName="rootComposite" presStyleCnt="0"/>
      <dgm:spPr/>
    </dgm:pt>
    <dgm:pt modelId="{4EECBD8C-4060-1C42-AD30-FDE4D78B97AD}" type="pres">
      <dgm:prSet presAssocID="{EE8C8B55-3E07-624F-8176-E6A9FED83E10}" presName="rootText" presStyleLbl="node4" presStyleIdx="1" presStyleCnt="2">
        <dgm:presLayoutVars>
          <dgm:chPref val="3"/>
        </dgm:presLayoutVars>
      </dgm:prSet>
      <dgm:spPr/>
    </dgm:pt>
    <dgm:pt modelId="{F5F13544-9E3F-6B43-9D75-09FEE522575A}" type="pres">
      <dgm:prSet presAssocID="{EE8C8B55-3E07-624F-8176-E6A9FED83E10}" presName="rootConnector" presStyleLbl="node4" presStyleIdx="1" presStyleCnt="2"/>
      <dgm:spPr/>
    </dgm:pt>
    <dgm:pt modelId="{0CD40355-80CD-A84D-89FF-3CF49D1056FB}" type="pres">
      <dgm:prSet presAssocID="{EE8C8B55-3E07-624F-8176-E6A9FED83E10}" presName="hierChild4" presStyleCnt="0"/>
      <dgm:spPr/>
    </dgm:pt>
    <dgm:pt modelId="{3781678E-2B8A-C84C-A2DA-6504A81199B6}" type="pres">
      <dgm:prSet presAssocID="{EE8C8B55-3E07-624F-8176-E6A9FED83E10}" presName="hierChild5" presStyleCnt="0"/>
      <dgm:spPr/>
    </dgm:pt>
    <dgm:pt modelId="{E7F3BE24-6EE7-4149-B590-9E48DC3D5A88}" type="pres">
      <dgm:prSet presAssocID="{2AEA3F62-B5A3-7D4F-BD7D-707737A955B1}" presName="hierChild5" presStyleCnt="0"/>
      <dgm:spPr/>
    </dgm:pt>
    <dgm:pt modelId="{8155A4E2-AF54-B94E-AD42-EF4EA57200FB}" type="pres">
      <dgm:prSet presAssocID="{A92B6AD9-A913-D14C-B4E1-BBCA560D9D5F}" presName="Name37" presStyleLbl="parChTrans1D3" presStyleIdx="3" presStyleCnt="6"/>
      <dgm:spPr/>
    </dgm:pt>
    <dgm:pt modelId="{CC6A7BCF-BECB-9047-BFFB-C43A4E8BDCF4}" type="pres">
      <dgm:prSet presAssocID="{253DC166-148C-664C-99AE-24C57645D3FA}" presName="hierRoot2" presStyleCnt="0">
        <dgm:presLayoutVars>
          <dgm:hierBranch val="init"/>
        </dgm:presLayoutVars>
      </dgm:prSet>
      <dgm:spPr/>
    </dgm:pt>
    <dgm:pt modelId="{10CD2A2C-CF21-C346-A4AA-4598C3BC9E7E}" type="pres">
      <dgm:prSet presAssocID="{253DC166-148C-664C-99AE-24C57645D3FA}" presName="rootComposite" presStyleCnt="0"/>
      <dgm:spPr/>
    </dgm:pt>
    <dgm:pt modelId="{358DCF77-081F-3344-808A-C3D19DC16A4D}" type="pres">
      <dgm:prSet presAssocID="{253DC166-148C-664C-99AE-24C57645D3FA}" presName="rootText" presStyleLbl="node3" presStyleIdx="3" presStyleCnt="6">
        <dgm:presLayoutVars>
          <dgm:chPref val="3"/>
        </dgm:presLayoutVars>
      </dgm:prSet>
      <dgm:spPr/>
    </dgm:pt>
    <dgm:pt modelId="{2FFEDE59-5945-E24C-81CD-DC37C4209819}" type="pres">
      <dgm:prSet presAssocID="{253DC166-148C-664C-99AE-24C57645D3FA}" presName="rootConnector" presStyleLbl="node3" presStyleIdx="3" presStyleCnt="6"/>
      <dgm:spPr/>
    </dgm:pt>
    <dgm:pt modelId="{0C0E9142-561D-6F41-B37A-1457EC994892}" type="pres">
      <dgm:prSet presAssocID="{253DC166-148C-664C-99AE-24C57645D3FA}" presName="hierChild4" presStyleCnt="0"/>
      <dgm:spPr/>
    </dgm:pt>
    <dgm:pt modelId="{B328D4DA-03AF-6F4D-9A66-91C65D73B51F}" type="pres">
      <dgm:prSet presAssocID="{253DC166-148C-664C-99AE-24C57645D3FA}" presName="hierChild5" presStyleCnt="0"/>
      <dgm:spPr/>
    </dgm:pt>
    <dgm:pt modelId="{CD7E21E4-C431-4546-BD51-7B8CB07C32CF}" type="pres">
      <dgm:prSet presAssocID="{C1E49840-B883-594D-B8B5-26795DC91F8C}" presName="hierChild5" presStyleCnt="0"/>
      <dgm:spPr/>
    </dgm:pt>
    <dgm:pt modelId="{66770993-81E3-544A-A2F3-07CAAEB71DBB}" type="pres">
      <dgm:prSet presAssocID="{18551FA4-E5B8-194D-B7EF-9A2389A0FD00}" presName="Name37" presStyleLbl="parChTrans1D2" presStyleIdx="2" presStyleCnt="3"/>
      <dgm:spPr/>
    </dgm:pt>
    <dgm:pt modelId="{311ADA41-DC2B-7242-944A-5C77C7E951C9}" type="pres">
      <dgm:prSet presAssocID="{62351299-2347-CD4B-B88B-7FDB075F476B}" presName="hierRoot2" presStyleCnt="0">
        <dgm:presLayoutVars>
          <dgm:hierBranch val="init"/>
        </dgm:presLayoutVars>
      </dgm:prSet>
      <dgm:spPr/>
    </dgm:pt>
    <dgm:pt modelId="{DDF2D7CC-EF16-8A48-963D-A718B4BE1E81}" type="pres">
      <dgm:prSet presAssocID="{62351299-2347-CD4B-B88B-7FDB075F476B}" presName="rootComposite" presStyleCnt="0"/>
      <dgm:spPr/>
    </dgm:pt>
    <dgm:pt modelId="{CB66AAB5-8432-0A44-B2D4-360018B49BBD}" type="pres">
      <dgm:prSet presAssocID="{62351299-2347-CD4B-B88B-7FDB075F476B}" presName="rootText" presStyleLbl="node2" presStyleIdx="2" presStyleCnt="3">
        <dgm:presLayoutVars>
          <dgm:chPref val="3"/>
        </dgm:presLayoutVars>
      </dgm:prSet>
      <dgm:spPr/>
    </dgm:pt>
    <dgm:pt modelId="{593A0AA7-CA1C-3C44-90A5-6A664E087A2C}" type="pres">
      <dgm:prSet presAssocID="{62351299-2347-CD4B-B88B-7FDB075F476B}" presName="rootConnector" presStyleLbl="node2" presStyleIdx="2" presStyleCnt="3"/>
      <dgm:spPr/>
    </dgm:pt>
    <dgm:pt modelId="{09942F20-F7FD-074F-AAAC-51476C5359BE}" type="pres">
      <dgm:prSet presAssocID="{62351299-2347-CD4B-B88B-7FDB075F476B}" presName="hierChild4" presStyleCnt="0"/>
      <dgm:spPr/>
    </dgm:pt>
    <dgm:pt modelId="{C56A1525-C4FF-BE47-99C5-F1D7DB145AB3}" type="pres">
      <dgm:prSet presAssocID="{E3BB968A-52E4-7042-87EB-BA294DA2BE50}" presName="Name37" presStyleLbl="parChTrans1D3" presStyleIdx="4" presStyleCnt="6"/>
      <dgm:spPr/>
    </dgm:pt>
    <dgm:pt modelId="{3251A573-74F8-5248-B4F5-B6383B19B5A1}" type="pres">
      <dgm:prSet presAssocID="{E44F7EAB-3B8F-154E-AF69-097228C42097}" presName="hierRoot2" presStyleCnt="0">
        <dgm:presLayoutVars>
          <dgm:hierBranch val="init"/>
        </dgm:presLayoutVars>
      </dgm:prSet>
      <dgm:spPr/>
    </dgm:pt>
    <dgm:pt modelId="{B1428CB0-E992-144D-B8EA-599A4C6C5CD4}" type="pres">
      <dgm:prSet presAssocID="{E44F7EAB-3B8F-154E-AF69-097228C42097}" presName="rootComposite" presStyleCnt="0"/>
      <dgm:spPr/>
    </dgm:pt>
    <dgm:pt modelId="{B74F8760-D699-AA4E-AE9F-4F51488BEB23}" type="pres">
      <dgm:prSet presAssocID="{E44F7EAB-3B8F-154E-AF69-097228C42097}" presName="rootText" presStyleLbl="node3" presStyleIdx="4" presStyleCnt="6">
        <dgm:presLayoutVars>
          <dgm:chPref val="3"/>
        </dgm:presLayoutVars>
      </dgm:prSet>
      <dgm:spPr/>
    </dgm:pt>
    <dgm:pt modelId="{1249265C-61E0-704C-98D9-C54B890B4FE2}" type="pres">
      <dgm:prSet presAssocID="{E44F7EAB-3B8F-154E-AF69-097228C42097}" presName="rootConnector" presStyleLbl="node3" presStyleIdx="4" presStyleCnt="6"/>
      <dgm:spPr/>
    </dgm:pt>
    <dgm:pt modelId="{93C29486-754E-7245-835E-960D58CC255A}" type="pres">
      <dgm:prSet presAssocID="{E44F7EAB-3B8F-154E-AF69-097228C42097}" presName="hierChild4" presStyleCnt="0"/>
      <dgm:spPr/>
    </dgm:pt>
    <dgm:pt modelId="{903B65C2-0C63-5A46-9EDB-1A4ED150FE7C}" type="pres">
      <dgm:prSet presAssocID="{E44F7EAB-3B8F-154E-AF69-097228C42097}" presName="hierChild5" presStyleCnt="0"/>
      <dgm:spPr/>
    </dgm:pt>
    <dgm:pt modelId="{8B293187-45AE-134C-AD3E-91F2C0BC1D1E}" type="pres">
      <dgm:prSet presAssocID="{EF31EA80-8826-2C4D-A7B2-F3E689396DEB}" presName="Name37" presStyleLbl="parChTrans1D3" presStyleIdx="5" presStyleCnt="6"/>
      <dgm:spPr/>
    </dgm:pt>
    <dgm:pt modelId="{41DF70DB-966B-4649-829F-29DB5FB7AF8C}" type="pres">
      <dgm:prSet presAssocID="{0510E86D-1CC6-CF42-B125-CAE6C104A55B}" presName="hierRoot2" presStyleCnt="0">
        <dgm:presLayoutVars>
          <dgm:hierBranch val="init"/>
        </dgm:presLayoutVars>
      </dgm:prSet>
      <dgm:spPr/>
    </dgm:pt>
    <dgm:pt modelId="{BDD629FE-6814-2641-B7B8-FF2377A86081}" type="pres">
      <dgm:prSet presAssocID="{0510E86D-1CC6-CF42-B125-CAE6C104A55B}" presName="rootComposite" presStyleCnt="0"/>
      <dgm:spPr/>
    </dgm:pt>
    <dgm:pt modelId="{5F3B5918-3E3F-CE4C-AB83-E00D4099AA39}" type="pres">
      <dgm:prSet presAssocID="{0510E86D-1CC6-CF42-B125-CAE6C104A55B}" presName="rootText" presStyleLbl="node3" presStyleIdx="5" presStyleCnt="6">
        <dgm:presLayoutVars>
          <dgm:chPref val="3"/>
        </dgm:presLayoutVars>
      </dgm:prSet>
      <dgm:spPr/>
    </dgm:pt>
    <dgm:pt modelId="{7D2D90BC-2981-8A41-9E82-FF1598689E67}" type="pres">
      <dgm:prSet presAssocID="{0510E86D-1CC6-CF42-B125-CAE6C104A55B}" presName="rootConnector" presStyleLbl="node3" presStyleIdx="5" presStyleCnt="6"/>
      <dgm:spPr/>
    </dgm:pt>
    <dgm:pt modelId="{AFFF075B-7926-2A47-9F04-F5483A8FBC4C}" type="pres">
      <dgm:prSet presAssocID="{0510E86D-1CC6-CF42-B125-CAE6C104A55B}" presName="hierChild4" presStyleCnt="0"/>
      <dgm:spPr/>
    </dgm:pt>
    <dgm:pt modelId="{AB1E20BB-64FC-5740-B8D3-58041887F124}" type="pres">
      <dgm:prSet presAssocID="{0510E86D-1CC6-CF42-B125-CAE6C104A55B}" presName="hierChild5" presStyleCnt="0"/>
      <dgm:spPr/>
    </dgm:pt>
    <dgm:pt modelId="{E4ED48DD-E401-0B45-82F7-02B6987C0238}" type="pres">
      <dgm:prSet presAssocID="{62351299-2347-CD4B-B88B-7FDB075F476B}" presName="hierChild5" presStyleCnt="0"/>
      <dgm:spPr/>
    </dgm:pt>
    <dgm:pt modelId="{80E706AB-1BAA-834C-95DC-587C229D4429}" type="pres">
      <dgm:prSet presAssocID="{8D9484E6-4EDA-9B46-9BE1-5F7B9208BB79}" presName="hierChild3" presStyleCnt="0"/>
      <dgm:spPr/>
    </dgm:pt>
  </dgm:ptLst>
  <dgm:cxnLst>
    <dgm:cxn modelId="{A5244B0B-61BC-054F-BF5F-894632FD8516}" type="presOf" srcId="{99634639-BB54-1B4A-B93A-F27BAA15C466}" destId="{6995C647-3643-0D44-95D2-44B4944CC97D}" srcOrd="1" destOrd="0" presId="urn:microsoft.com/office/officeart/2005/8/layout/orgChart1"/>
    <dgm:cxn modelId="{942C640B-4DB0-B04B-90ED-95B539ABB769}" type="presOf" srcId="{4EB6C1DE-40FA-6345-8410-3A15BB534E97}" destId="{BCE40787-FA57-EC43-B7F8-EDA7FDEDF9EB}" srcOrd="0" destOrd="0" presId="urn:microsoft.com/office/officeart/2005/8/layout/orgChart1"/>
    <dgm:cxn modelId="{EA5A630D-CACA-1443-A4B8-0C0F3320F1F0}" type="presOf" srcId="{99634639-BB54-1B4A-B93A-F27BAA15C466}" destId="{B4247BDC-F99D-5C4D-B745-0CD38B776282}" srcOrd="0" destOrd="0" presId="urn:microsoft.com/office/officeart/2005/8/layout/orgChart1"/>
    <dgm:cxn modelId="{FEF21B1A-9710-E54B-A39C-958B38B756C7}" type="presOf" srcId="{1E699710-EB55-9044-B7AA-0FC861865449}" destId="{35D2F933-85FB-E84B-96B5-CE6181104C61}" srcOrd="0" destOrd="0" presId="urn:microsoft.com/office/officeart/2005/8/layout/orgChart1"/>
    <dgm:cxn modelId="{8A768C1A-D316-B640-8396-C7B906ED949E}" type="presOf" srcId="{EE8C8B55-3E07-624F-8176-E6A9FED83E10}" destId="{F5F13544-9E3F-6B43-9D75-09FEE522575A}" srcOrd="1" destOrd="0" presId="urn:microsoft.com/office/officeart/2005/8/layout/orgChart1"/>
    <dgm:cxn modelId="{6F95FC32-C755-654C-AEF6-7C92F17392FC}" type="presOf" srcId="{2AEA3F62-B5A3-7D4F-BD7D-707737A955B1}" destId="{1AB853FA-BB52-1B4C-9E4D-75E57AC6CAC4}" srcOrd="0" destOrd="0" presId="urn:microsoft.com/office/officeart/2005/8/layout/orgChart1"/>
    <dgm:cxn modelId="{A053EF37-01CB-A746-AC62-61AEBDBBA1C5}" type="presOf" srcId="{253DC166-148C-664C-99AE-24C57645D3FA}" destId="{2FFEDE59-5945-E24C-81CD-DC37C4209819}" srcOrd="1" destOrd="0" presId="urn:microsoft.com/office/officeart/2005/8/layout/orgChart1"/>
    <dgm:cxn modelId="{F0C3CF40-D38F-674D-A584-1B617F5E966B}" srcId="{C3DEB374-7826-A248-A2F9-4F9CD8362EAF}" destId="{8D9484E6-4EDA-9B46-9BE1-5F7B9208BB79}" srcOrd="0" destOrd="0" parTransId="{193F2DC8-847D-6D4A-AABC-1C735F0293A8}" sibTransId="{01F8511E-7964-964B-9A73-14A0E2418277}"/>
    <dgm:cxn modelId="{2CBD8643-60A9-DC41-BA3E-48B26FCDE2EB}" type="presOf" srcId="{0510E86D-1CC6-CF42-B125-CAE6C104A55B}" destId="{5F3B5918-3E3F-CE4C-AB83-E00D4099AA39}" srcOrd="0" destOrd="0" presId="urn:microsoft.com/office/officeart/2005/8/layout/orgChart1"/>
    <dgm:cxn modelId="{E749DA49-4847-C04D-A019-937BB481ECA3}" type="presOf" srcId="{B7234D52-86F6-4F4E-8961-B0A093892251}" destId="{4503AF86-CFD3-8B48-8DE6-4B79BEC8D14B}" srcOrd="0" destOrd="0" presId="urn:microsoft.com/office/officeart/2005/8/layout/orgChart1"/>
    <dgm:cxn modelId="{0FC7EA4B-1838-C443-B176-1E0E24243B37}" type="presOf" srcId="{4B37E780-BC93-7745-B254-2A179F23AE25}" destId="{3C23995F-F0E6-CA44-B311-CC544F54F902}" srcOrd="1" destOrd="0" presId="urn:microsoft.com/office/officeart/2005/8/layout/orgChart1"/>
    <dgm:cxn modelId="{4D640857-8BA3-B846-BA22-9CA9EE91B78E}" srcId="{8134A097-6350-9D43-BEE4-57209988092E}" destId="{CE92BB5C-C287-FE4C-9618-95BDF5922AA3}" srcOrd="1" destOrd="0" parTransId="{6DDE0E3D-4A30-9444-B953-D7AAEB7B27D4}" sibTransId="{47DB00CE-087D-4C44-A733-FD31D6BAEB1E}"/>
    <dgm:cxn modelId="{2D12EC5D-7548-244C-8442-E0BA09C5B16E}" type="presOf" srcId="{EF31EA80-8826-2C4D-A7B2-F3E689396DEB}" destId="{8B293187-45AE-134C-AD3E-91F2C0BC1D1E}" srcOrd="0" destOrd="0" presId="urn:microsoft.com/office/officeart/2005/8/layout/orgChart1"/>
    <dgm:cxn modelId="{029B8164-5150-7B46-8050-D795FD936F23}" type="presOf" srcId="{0510E86D-1CC6-CF42-B125-CAE6C104A55B}" destId="{7D2D90BC-2981-8A41-9E82-FF1598689E67}" srcOrd="1" destOrd="0" presId="urn:microsoft.com/office/officeart/2005/8/layout/orgChart1"/>
    <dgm:cxn modelId="{0BB99464-959F-654C-A23F-FD35ACC1CEDA}" type="presOf" srcId="{CF1110BC-E7ED-5444-B50C-25DBD5ECFCCC}" destId="{7F4897E6-43D3-0A45-BF57-C2C05436127C}" srcOrd="0" destOrd="0" presId="urn:microsoft.com/office/officeart/2005/8/layout/orgChart1"/>
    <dgm:cxn modelId="{A0FC5466-EC23-4A40-A3AE-1C7153CBF11F}" type="presOf" srcId="{8D9484E6-4EDA-9B46-9BE1-5F7B9208BB79}" destId="{ECFCB2C4-CF1F-2144-933B-A5DCA48B2E3F}" srcOrd="1" destOrd="0" presId="urn:microsoft.com/office/officeart/2005/8/layout/orgChart1"/>
    <dgm:cxn modelId="{AB2B1267-D8B4-984C-B9D8-BD7E97DDBC84}" type="presOf" srcId="{8134A097-6350-9D43-BEE4-57209988092E}" destId="{5E520E97-E759-EE4D-BB5B-396426E0BD39}" srcOrd="0" destOrd="0" presId="urn:microsoft.com/office/officeart/2005/8/layout/orgChart1"/>
    <dgm:cxn modelId="{419A1667-B682-BE4A-BF15-8F3478AF0ED1}" type="presOf" srcId="{18551FA4-E5B8-194D-B7EF-9A2389A0FD00}" destId="{66770993-81E3-544A-A2F3-07CAAEB71DBB}" srcOrd="0" destOrd="0" presId="urn:microsoft.com/office/officeart/2005/8/layout/orgChart1"/>
    <dgm:cxn modelId="{D3015168-34AA-E84B-9DD4-BC10E5DACA50}" srcId="{8D9484E6-4EDA-9B46-9BE1-5F7B9208BB79}" destId="{C1E49840-B883-594D-B8B5-26795DC91F8C}" srcOrd="1" destOrd="0" parTransId="{1E699710-EB55-9044-B7AA-0FC861865449}" sibTransId="{7FB4288C-0F9C-124A-80D0-4A46E1A0A1B3}"/>
    <dgm:cxn modelId="{99B46969-2B65-AB49-9373-14B8301F8F3D}" srcId="{62351299-2347-CD4B-B88B-7FDB075F476B}" destId="{0510E86D-1CC6-CF42-B125-CAE6C104A55B}" srcOrd="1" destOrd="0" parTransId="{EF31EA80-8826-2C4D-A7B2-F3E689396DEB}" sibTransId="{59F49678-4ABA-9045-8C52-E8A5814C89A4}"/>
    <dgm:cxn modelId="{7825AD6E-2E91-7740-8857-DD23D37CA501}" type="presOf" srcId="{253DC166-148C-664C-99AE-24C57645D3FA}" destId="{358DCF77-081F-3344-808A-C3D19DC16A4D}" srcOrd="0" destOrd="0" presId="urn:microsoft.com/office/officeart/2005/8/layout/orgChart1"/>
    <dgm:cxn modelId="{E699DA6E-F636-D041-A9D2-909410C276F0}" type="presOf" srcId="{C3DEB374-7826-A248-A2F9-4F9CD8362EAF}" destId="{A1E5E33F-D507-FA4D-BE3F-E43321DC11E0}" srcOrd="0" destOrd="0" presId="urn:microsoft.com/office/officeart/2005/8/layout/orgChart1"/>
    <dgm:cxn modelId="{CC741E81-C95D-4D46-98D2-5B2DC826A681}" type="presOf" srcId="{2AEA3F62-B5A3-7D4F-BD7D-707737A955B1}" destId="{BDE7ECC7-D379-FC4F-B444-E7491FBC0179}" srcOrd="1" destOrd="0" presId="urn:microsoft.com/office/officeart/2005/8/layout/orgChart1"/>
    <dgm:cxn modelId="{10535A86-69FC-6243-ABE4-CA8E6C0EE0A1}" srcId="{8D9484E6-4EDA-9B46-9BE1-5F7B9208BB79}" destId="{62351299-2347-CD4B-B88B-7FDB075F476B}" srcOrd="2" destOrd="0" parTransId="{18551FA4-E5B8-194D-B7EF-9A2389A0FD00}" sibTransId="{357D2E53-81E5-1949-8DFA-617A79B5E5DC}"/>
    <dgm:cxn modelId="{F0EE3887-9A88-3645-A734-82DF85E130CF}" type="presOf" srcId="{C1E49840-B883-594D-B8B5-26795DC91F8C}" destId="{B5A63F31-6C24-E04B-AC17-B7F39CC432C4}" srcOrd="1" destOrd="0" presId="urn:microsoft.com/office/officeart/2005/8/layout/orgChart1"/>
    <dgm:cxn modelId="{27E12289-DDC9-554E-8C59-F4A82AFBF605}" type="presOf" srcId="{C1E49840-B883-594D-B8B5-26795DC91F8C}" destId="{AF9C30DF-3F03-C145-A0DE-C9B9B5790CA5}" srcOrd="0" destOrd="0" presId="urn:microsoft.com/office/officeart/2005/8/layout/orgChart1"/>
    <dgm:cxn modelId="{F71C828A-F597-314A-A701-1099405BEFAA}" type="presOf" srcId="{A92B6AD9-A913-D14C-B4E1-BBCA560D9D5F}" destId="{8155A4E2-AF54-B94E-AD42-EF4EA57200FB}" srcOrd="0" destOrd="0" presId="urn:microsoft.com/office/officeart/2005/8/layout/orgChart1"/>
    <dgm:cxn modelId="{C6908C8B-0BC0-9949-A82F-8D7A9ED7A795}" type="presOf" srcId="{EE8C8B55-3E07-624F-8176-E6A9FED83E10}" destId="{4EECBD8C-4060-1C42-AD30-FDE4D78B97AD}" srcOrd="0" destOrd="0" presId="urn:microsoft.com/office/officeart/2005/8/layout/orgChart1"/>
    <dgm:cxn modelId="{80A2B98D-F536-3444-8C76-CB2A4ECA2371}" type="presOf" srcId="{E3BB968A-52E4-7042-87EB-BA294DA2BE50}" destId="{C56A1525-C4FF-BE47-99C5-F1D7DB145AB3}" srcOrd="0" destOrd="0" presId="urn:microsoft.com/office/officeart/2005/8/layout/orgChart1"/>
    <dgm:cxn modelId="{A9288395-A104-B341-96E4-EEAB449B693E}" type="presOf" srcId="{CE92BB5C-C287-FE4C-9618-95BDF5922AA3}" destId="{412FFD2C-1DDC-2D4B-A68B-EF092799984C}" srcOrd="1" destOrd="0" presId="urn:microsoft.com/office/officeart/2005/8/layout/orgChart1"/>
    <dgm:cxn modelId="{8E9E0699-F1E1-B044-B793-189B92354D45}" type="presOf" srcId="{6DDE0E3D-4A30-9444-B953-D7AAEB7B27D4}" destId="{1829673E-FDF6-7C46-9240-533D55AD96E1}" srcOrd="0" destOrd="0" presId="urn:microsoft.com/office/officeart/2005/8/layout/orgChart1"/>
    <dgm:cxn modelId="{1382739D-1B97-844F-82BC-17557135CE8F}" srcId="{2AEA3F62-B5A3-7D4F-BD7D-707737A955B1}" destId="{4B37E780-BC93-7745-B254-2A179F23AE25}" srcOrd="0" destOrd="0" parTransId="{CF1110BC-E7ED-5444-B50C-25DBD5ECFCCC}" sibTransId="{58264497-1DFE-FD43-98CA-AE507500D92B}"/>
    <dgm:cxn modelId="{8F24AAA2-3CD3-5648-98F8-BEDFC4D1113F}" type="presOf" srcId="{9F8CD6F4-57F3-1243-9E8F-BDECEB3EAD1C}" destId="{45F9987D-CAE7-2B4D-87D6-7F456AD966B6}" srcOrd="0" destOrd="0" presId="urn:microsoft.com/office/officeart/2005/8/layout/orgChart1"/>
    <dgm:cxn modelId="{0E65BDA7-71A2-3B42-BEDF-C5E97076309D}" srcId="{2AEA3F62-B5A3-7D4F-BD7D-707737A955B1}" destId="{EE8C8B55-3E07-624F-8176-E6A9FED83E10}" srcOrd="1" destOrd="0" parTransId="{4EB6C1DE-40FA-6345-8410-3A15BB534E97}" sibTransId="{7787AFC9-3813-E444-BF3A-C5535F3D9D13}"/>
    <dgm:cxn modelId="{217758AF-9895-1640-B9BC-BF4ED6428AC0}" srcId="{C1E49840-B883-594D-B8B5-26795DC91F8C}" destId="{253DC166-148C-664C-99AE-24C57645D3FA}" srcOrd="1" destOrd="0" parTransId="{A92B6AD9-A913-D14C-B4E1-BBCA560D9D5F}" sibTransId="{04C6240A-AA19-EF44-A889-F761DDBBE44A}"/>
    <dgm:cxn modelId="{822B52B0-A845-EF45-882C-5D3068F62972}" type="presOf" srcId="{B757E864-6A3F-E048-85A6-5FE008056E53}" destId="{7A3E674B-8CD4-6443-9CCB-D270E1E2E574}" srcOrd="0" destOrd="0" presId="urn:microsoft.com/office/officeart/2005/8/layout/orgChart1"/>
    <dgm:cxn modelId="{A075FFB6-245D-8D49-AB28-D9BEA56DAC9F}" type="presOf" srcId="{62351299-2347-CD4B-B88B-7FDB075F476B}" destId="{CB66AAB5-8432-0A44-B2D4-360018B49BBD}" srcOrd="0" destOrd="0" presId="urn:microsoft.com/office/officeart/2005/8/layout/orgChart1"/>
    <dgm:cxn modelId="{AA0694BB-4F3C-AC4E-A34E-428904FDC23F}" type="presOf" srcId="{E44F7EAB-3B8F-154E-AF69-097228C42097}" destId="{1249265C-61E0-704C-98D9-C54B890B4FE2}" srcOrd="1" destOrd="0" presId="urn:microsoft.com/office/officeart/2005/8/layout/orgChart1"/>
    <dgm:cxn modelId="{242759BE-49F1-E84B-BD35-91098B9122A1}" type="presOf" srcId="{CE92BB5C-C287-FE4C-9618-95BDF5922AA3}" destId="{F06CCCB7-7624-2049-99AB-84A59CFFB78E}" srcOrd="0" destOrd="0" presId="urn:microsoft.com/office/officeart/2005/8/layout/orgChart1"/>
    <dgm:cxn modelId="{1409FEBE-317E-6041-968E-2AF2E7829A60}" type="presOf" srcId="{8134A097-6350-9D43-BEE4-57209988092E}" destId="{B4BB1256-DE22-9143-8D7C-CFED5DFE7BB1}" srcOrd="1" destOrd="0" presId="urn:microsoft.com/office/officeart/2005/8/layout/orgChart1"/>
    <dgm:cxn modelId="{A492A6CD-48E4-E24B-A108-CD65D24730F0}" srcId="{C1E49840-B883-594D-B8B5-26795DC91F8C}" destId="{2AEA3F62-B5A3-7D4F-BD7D-707737A955B1}" srcOrd="0" destOrd="0" parTransId="{9F8CD6F4-57F3-1243-9E8F-BDECEB3EAD1C}" sibTransId="{100FC73C-4D61-0442-84CB-4D0E3927EDDA}"/>
    <dgm:cxn modelId="{12D3D1D0-6234-4B48-B0AB-7E42C41A919C}" srcId="{8134A097-6350-9D43-BEE4-57209988092E}" destId="{99634639-BB54-1B4A-B93A-F27BAA15C466}" srcOrd="0" destOrd="0" parTransId="{B757E864-6A3F-E048-85A6-5FE008056E53}" sibTransId="{90724C82-6F9D-6A4E-9629-99D621E7D5C2}"/>
    <dgm:cxn modelId="{54DCFDD0-E9C0-5241-8CA8-8F515C8B435A}" srcId="{8D9484E6-4EDA-9B46-9BE1-5F7B9208BB79}" destId="{8134A097-6350-9D43-BEE4-57209988092E}" srcOrd="0" destOrd="0" parTransId="{B7234D52-86F6-4F4E-8961-B0A093892251}" sibTransId="{7A026083-A4AC-7C44-A1CC-0D44E1D049E1}"/>
    <dgm:cxn modelId="{7616BCD2-AAD0-6F4E-944B-5AC548C4CB08}" type="presOf" srcId="{8D9484E6-4EDA-9B46-9BE1-5F7B9208BB79}" destId="{C1FDD2EB-59F4-B545-9F1F-DB1275FC5A68}" srcOrd="0" destOrd="0" presId="urn:microsoft.com/office/officeart/2005/8/layout/orgChart1"/>
    <dgm:cxn modelId="{096968E1-ECB0-B646-A40E-8229E1662464}" srcId="{62351299-2347-CD4B-B88B-7FDB075F476B}" destId="{E44F7EAB-3B8F-154E-AF69-097228C42097}" srcOrd="0" destOrd="0" parTransId="{E3BB968A-52E4-7042-87EB-BA294DA2BE50}" sibTransId="{36918276-2B47-E848-ABD7-BFD43FA05271}"/>
    <dgm:cxn modelId="{C2B1EDE7-F9FB-DE41-BB34-FA8C559C5D0B}" type="presOf" srcId="{4B37E780-BC93-7745-B254-2A179F23AE25}" destId="{24D8FE46-887B-5549-851F-CA784CABA354}" srcOrd="0" destOrd="0" presId="urn:microsoft.com/office/officeart/2005/8/layout/orgChart1"/>
    <dgm:cxn modelId="{73A1ABEF-25C3-8D43-91E2-E0D67271B7F8}" type="presOf" srcId="{E44F7EAB-3B8F-154E-AF69-097228C42097}" destId="{B74F8760-D699-AA4E-AE9F-4F51488BEB23}" srcOrd="0" destOrd="0" presId="urn:microsoft.com/office/officeart/2005/8/layout/orgChart1"/>
    <dgm:cxn modelId="{D87E08F1-5FC9-0548-8F66-E08541483454}" type="presOf" srcId="{62351299-2347-CD4B-B88B-7FDB075F476B}" destId="{593A0AA7-CA1C-3C44-90A5-6A664E087A2C}" srcOrd="1" destOrd="0" presId="urn:microsoft.com/office/officeart/2005/8/layout/orgChart1"/>
    <dgm:cxn modelId="{6B50B904-ED94-0944-9B15-1334507637F5}" type="presParOf" srcId="{A1E5E33F-D507-FA4D-BE3F-E43321DC11E0}" destId="{E6CAC56D-05DA-AE47-8B35-28720C351EE5}" srcOrd="0" destOrd="0" presId="urn:microsoft.com/office/officeart/2005/8/layout/orgChart1"/>
    <dgm:cxn modelId="{0E480A81-0583-CD4F-8DC3-8A2F3AB77DC0}" type="presParOf" srcId="{E6CAC56D-05DA-AE47-8B35-28720C351EE5}" destId="{462035E7-290C-0B46-97B5-48A37BF3D2E0}" srcOrd="0" destOrd="0" presId="urn:microsoft.com/office/officeart/2005/8/layout/orgChart1"/>
    <dgm:cxn modelId="{5A0EBAC2-0B3F-E84D-BD5F-14F8B71E71B8}" type="presParOf" srcId="{462035E7-290C-0B46-97B5-48A37BF3D2E0}" destId="{C1FDD2EB-59F4-B545-9F1F-DB1275FC5A68}" srcOrd="0" destOrd="0" presId="urn:microsoft.com/office/officeart/2005/8/layout/orgChart1"/>
    <dgm:cxn modelId="{8F45D7E6-8BBA-0240-88A8-6D9F9D325F08}" type="presParOf" srcId="{462035E7-290C-0B46-97B5-48A37BF3D2E0}" destId="{ECFCB2C4-CF1F-2144-933B-A5DCA48B2E3F}" srcOrd="1" destOrd="0" presId="urn:microsoft.com/office/officeart/2005/8/layout/orgChart1"/>
    <dgm:cxn modelId="{797B64BE-C524-F342-B4FA-431313C52D30}" type="presParOf" srcId="{E6CAC56D-05DA-AE47-8B35-28720C351EE5}" destId="{8E868B50-693A-1949-A4BB-20380BB64441}" srcOrd="1" destOrd="0" presId="urn:microsoft.com/office/officeart/2005/8/layout/orgChart1"/>
    <dgm:cxn modelId="{BFD38CBD-F69F-2847-874C-BD2DAA2890A3}" type="presParOf" srcId="{8E868B50-693A-1949-A4BB-20380BB64441}" destId="{4503AF86-CFD3-8B48-8DE6-4B79BEC8D14B}" srcOrd="0" destOrd="0" presId="urn:microsoft.com/office/officeart/2005/8/layout/orgChart1"/>
    <dgm:cxn modelId="{EE30A977-80F2-9646-BBC2-73A7EC764E23}" type="presParOf" srcId="{8E868B50-693A-1949-A4BB-20380BB64441}" destId="{3178A13D-76C0-2B47-B8F9-E50540E4D22C}" srcOrd="1" destOrd="0" presId="urn:microsoft.com/office/officeart/2005/8/layout/orgChart1"/>
    <dgm:cxn modelId="{4D4ED464-1787-9343-B0AF-7A1750F5CBE8}" type="presParOf" srcId="{3178A13D-76C0-2B47-B8F9-E50540E4D22C}" destId="{9B2AEE2F-876C-E84C-8B8E-F59E5B6646F3}" srcOrd="0" destOrd="0" presId="urn:microsoft.com/office/officeart/2005/8/layout/orgChart1"/>
    <dgm:cxn modelId="{84A84AB6-A03A-194E-95F4-5F129CB21A8B}" type="presParOf" srcId="{9B2AEE2F-876C-E84C-8B8E-F59E5B6646F3}" destId="{5E520E97-E759-EE4D-BB5B-396426E0BD39}" srcOrd="0" destOrd="0" presId="urn:microsoft.com/office/officeart/2005/8/layout/orgChart1"/>
    <dgm:cxn modelId="{3FFFCB39-1A32-DD47-8B48-3357CA6B99DC}" type="presParOf" srcId="{9B2AEE2F-876C-E84C-8B8E-F59E5B6646F3}" destId="{B4BB1256-DE22-9143-8D7C-CFED5DFE7BB1}" srcOrd="1" destOrd="0" presId="urn:microsoft.com/office/officeart/2005/8/layout/orgChart1"/>
    <dgm:cxn modelId="{FE137307-8DEC-6C46-B003-5150BBE0ABC3}" type="presParOf" srcId="{3178A13D-76C0-2B47-B8F9-E50540E4D22C}" destId="{C1BBA699-ECB2-3848-9A5A-F89826E02B34}" srcOrd="1" destOrd="0" presId="urn:microsoft.com/office/officeart/2005/8/layout/orgChart1"/>
    <dgm:cxn modelId="{6A8D60B9-A7B4-1F40-8CA1-AA715C5711B0}" type="presParOf" srcId="{C1BBA699-ECB2-3848-9A5A-F89826E02B34}" destId="{7A3E674B-8CD4-6443-9CCB-D270E1E2E574}" srcOrd="0" destOrd="0" presId="urn:microsoft.com/office/officeart/2005/8/layout/orgChart1"/>
    <dgm:cxn modelId="{E269BF0E-59AD-0143-8E98-CB7241B3F1C6}" type="presParOf" srcId="{C1BBA699-ECB2-3848-9A5A-F89826E02B34}" destId="{1505CBE4-B56A-D045-86B1-DDCD9A4A1838}" srcOrd="1" destOrd="0" presId="urn:microsoft.com/office/officeart/2005/8/layout/orgChart1"/>
    <dgm:cxn modelId="{BCDC5559-2E14-854B-8BF1-7AC70CB728B6}" type="presParOf" srcId="{1505CBE4-B56A-D045-86B1-DDCD9A4A1838}" destId="{614E15C4-98EF-BF4D-B354-871EBEE3F4A5}" srcOrd="0" destOrd="0" presId="urn:microsoft.com/office/officeart/2005/8/layout/orgChart1"/>
    <dgm:cxn modelId="{8A167F7F-6CF7-6C4D-BE7F-92B3F248DFBA}" type="presParOf" srcId="{614E15C4-98EF-BF4D-B354-871EBEE3F4A5}" destId="{B4247BDC-F99D-5C4D-B745-0CD38B776282}" srcOrd="0" destOrd="0" presId="urn:microsoft.com/office/officeart/2005/8/layout/orgChart1"/>
    <dgm:cxn modelId="{E32A1832-74DF-6F42-814C-439D8928E45D}" type="presParOf" srcId="{614E15C4-98EF-BF4D-B354-871EBEE3F4A5}" destId="{6995C647-3643-0D44-95D2-44B4944CC97D}" srcOrd="1" destOrd="0" presId="urn:microsoft.com/office/officeart/2005/8/layout/orgChart1"/>
    <dgm:cxn modelId="{0CAA8149-D824-FF43-8CFF-C3A04FFB83B3}" type="presParOf" srcId="{1505CBE4-B56A-D045-86B1-DDCD9A4A1838}" destId="{FA2DBC66-C604-0E4E-9818-1FBECF34CEF3}" srcOrd="1" destOrd="0" presId="urn:microsoft.com/office/officeart/2005/8/layout/orgChart1"/>
    <dgm:cxn modelId="{B5EEF093-5790-A040-909A-DAE45886E160}" type="presParOf" srcId="{1505CBE4-B56A-D045-86B1-DDCD9A4A1838}" destId="{D41EDA18-61A2-7047-A379-B0B25A08073A}" srcOrd="2" destOrd="0" presId="urn:microsoft.com/office/officeart/2005/8/layout/orgChart1"/>
    <dgm:cxn modelId="{63EA5824-7DE3-2745-B239-CF0B2F7C76B4}" type="presParOf" srcId="{C1BBA699-ECB2-3848-9A5A-F89826E02B34}" destId="{1829673E-FDF6-7C46-9240-533D55AD96E1}" srcOrd="2" destOrd="0" presId="urn:microsoft.com/office/officeart/2005/8/layout/orgChart1"/>
    <dgm:cxn modelId="{8A556609-917E-604E-B824-DA6FE1516E25}" type="presParOf" srcId="{C1BBA699-ECB2-3848-9A5A-F89826E02B34}" destId="{74C9252E-29CD-6142-A306-94DC049487D2}" srcOrd="3" destOrd="0" presId="urn:microsoft.com/office/officeart/2005/8/layout/orgChart1"/>
    <dgm:cxn modelId="{7A057B8E-8C38-8248-8A03-DADDF5DD74A7}" type="presParOf" srcId="{74C9252E-29CD-6142-A306-94DC049487D2}" destId="{A5E526E4-9294-0748-92D3-A55C28C22EE6}" srcOrd="0" destOrd="0" presId="urn:microsoft.com/office/officeart/2005/8/layout/orgChart1"/>
    <dgm:cxn modelId="{DAEC3332-B109-D946-8D28-92C15B32EBC1}" type="presParOf" srcId="{A5E526E4-9294-0748-92D3-A55C28C22EE6}" destId="{F06CCCB7-7624-2049-99AB-84A59CFFB78E}" srcOrd="0" destOrd="0" presId="urn:microsoft.com/office/officeart/2005/8/layout/orgChart1"/>
    <dgm:cxn modelId="{6569FE0E-B506-3745-8F3F-50C3F0690294}" type="presParOf" srcId="{A5E526E4-9294-0748-92D3-A55C28C22EE6}" destId="{412FFD2C-1DDC-2D4B-A68B-EF092799984C}" srcOrd="1" destOrd="0" presId="urn:microsoft.com/office/officeart/2005/8/layout/orgChart1"/>
    <dgm:cxn modelId="{A099AFF4-DF41-1944-B5ED-0769110D733B}" type="presParOf" srcId="{74C9252E-29CD-6142-A306-94DC049487D2}" destId="{FC9C7C44-AD82-AE48-B3B5-FD66C810478D}" srcOrd="1" destOrd="0" presId="urn:microsoft.com/office/officeart/2005/8/layout/orgChart1"/>
    <dgm:cxn modelId="{D1A195F3-1D52-4741-B83A-D9B3960F13A4}" type="presParOf" srcId="{74C9252E-29CD-6142-A306-94DC049487D2}" destId="{E72259A3-C426-F640-94C6-C31507D913AC}" srcOrd="2" destOrd="0" presId="urn:microsoft.com/office/officeart/2005/8/layout/orgChart1"/>
    <dgm:cxn modelId="{0F891917-48DB-F84B-88FF-FC09D19E3599}" type="presParOf" srcId="{3178A13D-76C0-2B47-B8F9-E50540E4D22C}" destId="{95D6926A-8221-B641-A3D0-A2AAA5FFAB0A}" srcOrd="2" destOrd="0" presId="urn:microsoft.com/office/officeart/2005/8/layout/orgChart1"/>
    <dgm:cxn modelId="{5C1AB1FB-B1A6-5242-8A59-8893831555E2}" type="presParOf" srcId="{8E868B50-693A-1949-A4BB-20380BB64441}" destId="{35D2F933-85FB-E84B-96B5-CE6181104C61}" srcOrd="2" destOrd="0" presId="urn:microsoft.com/office/officeart/2005/8/layout/orgChart1"/>
    <dgm:cxn modelId="{FE0B38AA-63DD-F848-A06A-25F7E383D69F}" type="presParOf" srcId="{8E868B50-693A-1949-A4BB-20380BB64441}" destId="{74A5BC22-1952-3344-8430-6D2FF39EE1AC}" srcOrd="3" destOrd="0" presId="urn:microsoft.com/office/officeart/2005/8/layout/orgChart1"/>
    <dgm:cxn modelId="{D0D2AD54-FBCC-DE49-8AC2-F698182CDFE2}" type="presParOf" srcId="{74A5BC22-1952-3344-8430-6D2FF39EE1AC}" destId="{14033323-DBE8-1D42-8155-224EE983CA91}" srcOrd="0" destOrd="0" presId="urn:microsoft.com/office/officeart/2005/8/layout/orgChart1"/>
    <dgm:cxn modelId="{AA8F6D1B-5273-8341-A5A2-F86035314A58}" type="presParOf" srcId="{14033323-DBE8-1D42-8155-224EE983CA91}" destId="{AF9C30DF-3F03-C145-A0DE-C9B9B5790CA5}" srcOrd="0" destOrd="0" presId="urn:microsoft.com/office/officeart/2005/8/layout/orgChart1"/>
    <dgm:cxn modelId="{1818F90C-34DB-394F-AE70-261ABDFDE708}" type="presParOf" srcId="{14033323-DBE8-1D42-8155-224EE983CA91}" destId="{B5A63F31-6C24-E04B-AC17-B7F39CC432C4}" srcOrd="1" destOrd="0" presId="urn:microsoft.com/office/officeart/2005/8/layout/orgChart1"/>
    <dgm:cxn modelId="{046ED670-23A0-4E48-888D-AE5DBC3BE562}" type="presParOf" srcId="{74A5BC22-1952-3344-8430-6D2FF39EE1AC}" destId="{18F13600-64AE-E94F-B715-28A44C8659A4}" srcOrd="1" destOrd="0" presId="urn:microsoft.com/office/officeart/2005/8/layout/orgChart1"/>
    <dgm:cxn modelId="{347C968D-1F57-1749-83CA-B6CD9FBDD73E}" type="presParOf" srcId="{18F13600-64AE-E94F-B715-28A44C8659A4}" destId="{45F9987D-CAE7-2B4D-87D6-7F456AD966B6}" srcOrd="0" destOrd="0" presId="urn:microsoft.com/office/officeart/2005/8/layout/orgChart1"/>
    <dgm:cxn modelId="{6DA9E0C3-18D5-644C-8407-9FF06443FFD2}" type="presParOf" srcId="{18F13600-64AE-E94F-B715-28A44C8659A4}" destId="{0DEA7747-7592-FF40-ADBC-CC0112FB57D3}" srcOrd="1" destOrd="0" presId="urn:microsoft.com/office/officeart/2005/8/layout/orgChart1"/>
    <dgm:cxn modelId="{2D994AD2-2459-C344-868D-23A4323296AC}" type="presParOf" srcId="{0DEA7747-7592-FF40-ADBC-CC0112FB57D3}" destId="{EC5C9987-3B51-A442-BF71-B0ECA796F06A}" srcOrd="0" destOrd="0" presId="urn:microsoft.com/office/officeart/2005/8/layout/orgChart1"/>
    <dgm:cxn modelId="{81AFD982-F3EE-DF4D-8366-CE06691B4C58}" type="presParOf" srcId="{EC5C9987-3B51-A442-BF71-B0ECA796F06A}" destId="{1AB853FA-BB52-1B4C-9E4D-75E57AC6CAC4}" srcOrd="0" destOrd="0" presId="urn:microsoft.com/office/officeart/2005/8/layout/orgChart1"/>
    <dgm:cxn modelId="{ED04E51F-913B-8F4B-80A2-7F68E0DBAB95}" type="presParOf" srcId="{EC5C9987-3B51-A442-BF71-B0ECA796F06A}" destId="{BDE7ECC7-D379-FC4F-B444-E7491FBC0179}" srcOrd="1" destOrd="0" presId="urn:microsoft.com/office/officeart/2005/8/layout/orgChart1"/>
    <dgm:cxn modelId="{CAA9DB02-0291-2242-8EB3-A40F70837C8D}" type="presParOf" srcId="{0DEA7747-7592-FF40-ADBC-CC0112FB57D3}" destId="{35EF5BBD-AAE2-7143-8288-39C87C4D7168}" srcOrd="1" destOrd="0" presId="urn:microsoft.com/office/officeart/2005/8/layout/orgChart1"/>
    <dgm:cxn modelId="{098ABB82-5B91-D74F-A01D-DA36F99D32ED}" type="presParOf" srcId="{35EF5BBD-AAE2-7143-8288-39C87C4D7168}" destId="{7F4897E6-43D3-0A45-BF57-C2C05436127C}" srcOrd="0" destOrd="0" presId="urn:microsoft.com/office/officeart/2005/8/layout/orgChart1"/>
    <dgm:cxn modelId="{7E19AADC-1DA6-0C40-8A22-FB820B06A71E}" type="presParOf" srcId="{35EF5BBD-AAE2-7143-8288-39C87C4D7168}" destId="{39866549-C3E8-304B-9A28-B1BCFDAEB99E}" srcOrd="1" destOrd="0" presId="urn:microsoft.com/office/officeart/2005/8/layout/orgChart1"/>
    <dgm:cxn modelId="{339C417E-4771-2E49-8785-023D2B14565B}" type="presParOf" srcId="{39866549-C3E8-304B-9A28-B1BCFDAEB99E}" destId="{3D702292-BC96-0841-A9A7-C2DCF8CB8368}" srcOrd="0" destOrd="0" presId="urn:microsoft.com/office/officeart/2005/8/layout/orgChart1"/>
    <dgm:cxn modelId="{CC17FF7F-6BED-EB4B-A6C8-C5342D7CFFF0}" type="presParOf" srcId="{3D702292-BC96-0841-A9A7-C2DCF8CB8368}" destId="{24D8FE46-887B-5549-851F-CA784CABA354}" srcOrd="0" destOrd="0" presId="urn:microsoft.com/office/officeart/2005/8/layout/orgChart1"/>
    <dgm:cxn modelId="{3ED32B98-20A6-CE44-8874-D183BFBB7AC9}" type="presParOf" srcId="{3D702292-BC96-0841-A9A7-C2DCF8CB8368}" destId="{3C23995F-F0E6-CA44-B311-CC544F54F902}" srcOrd="1" destOrd="0" presId="urn:microsoft.com/office/officeart/2005/8/layout/orgChart1"/>
    <dgm:cxn modelId="{A670E551-169A-2D45-B38D-414ACBBCE160}" type="presParOf" srcId="{39866549-C3E8-304B-9A28-B1BCFDAEB99E}" destId="{7FFEE973-E5DA-B040-8D68-FC558E63E037}" srcOrd="1" destOrd="0" presId="urn:microsoft.com/office/officeart/2005/8/layout/orgChart1"/>
    <dgm:cxn modelId="{5B8B23B2-7006-7E44-93CB-61A04DDC68F3}" type="presParOf" srcId="{39866549-C3E8-304B-9A28-B1BCFDAEB99E}" destId="{F35630D9-F5BC-7848-B58D-B23305D0CDE4}" srcOrd="2" destOrd="0" presId="urn:microsoft.com/office/officeart/2005/8/layout/orgChart1"/>
    <dgm:cxn modelId="{699E3B00-2026-FA43-8BDF-664E4B38E120}" type="presParOf" srcId="{35EF5BBD-AAE2-7143-8288-39C87C4D7168}" destId="{BCE40787-FA57-EC43-B7F8-EDA7FDEDF9EB}" srcOrd="2" destOrd="0" presId="urn:microsoft.com/office/officeart/2005/8/layout/orgChart1"/>
    <dgm:cxn modelId="{642CD218-7AA8-804B-ABB0-CA07F8C84AC6}" type="presParOf" srcId="{35EF5BBD-AAE2-7143-8288-39C87C4D7168}" destId="{18EB633A-5FB1-634E-BF8F-34B1D27A1B45}" srcOrd="3" destOrd="0" presId="urn:microsoft.com/office/officeart/2005/8/layout/orgChart1"/>
    <dgm:cxn modelId="{4F41B60A-42F1-DA46-834C-6F577C937F3F}" type="presParOf" srcId="{18EB633A-5FB1-634E-BF8F-34B1D27A1B45}" destId="{B87F5C3A-7A76-EB49-BB32-9602AFC93316}" srcOrd="0" destOrd="0" presId="urn:microsoft.com/office/officeart/2005/8/layout/orgChart1"/>
    <dgm:cxn modelId="{7D237D44-A404-FE4C-8265-4B40CBB4DAF2}" type="presParOf" srcId="{B87F5C3A-7A76-EB49-BB32-9602AFC93316}" destId="{4EECBD8C-4060-1C42-AD30-FDE4D78B97AD}" srcOrd="0" destOrd="0" presId="urn:microsoft.com/office/officeart/2005/8/layout/orgChart1"/>
    <dgm:cxn modelId="{2A9EC5ED-55C4-4A4E-B813-03FEB4CB518F}" type="presParOf" srcId="{B87F5C3A-7A76-EB49-BB32-9602AFC93316}" destId="{F5F13544-9E3F-6B43-9D75-09FEE522575A}" srcOrd="1" destOrd="0" presId="urn:microsoft.com/office/officeart/2005/8/layout/orgChart1"/>
    <dgm:cxn modelId="{D1D942D3-FBE4-6343-85BC-26BAB0B51738}" type="presParOf" srcId="{18EB633A-5FB1-634E-BF8F-34B1D27A1B45}" destId="{0CD40355-80CD-A84D-89FF-3CF49D1056FB}" srcOrd="1" destOrd="0" presId="urn:microsoft.com/office/officeart/2005/8/layout/orgChart1"/>
    <dgm:cxn modelId="{AD355D1A-73DD-6040-B8A3-2C417326C4B3}" type="presParOf" srcId="{18EB633A-5FB1-634E-BF8F-34B1D27A1B45}" destId="{3781678E-2B8A-C84C-A2DA-6504A81199B6}" srcOrd="2" destOrd="0" presId="urn:microsoft.com/office/officeart/2005/8/layout/orgChart1"/>
    <dgm:cxn modelId="{F7E3D355-78EB-1B44-B344-9A4D625D6BC7}" type="presParOf" srcId="{0DEA7747-7592-FF40-ADBC-CC0112FB57D3}" destId="{E7F3BE24-6EE7-4149-B590-9E48DC3D5A88}" srcOrd="2" destOrd="0" presId="urn:microsoft.com/office/officeart/2005/8/layout/orgChart1"/>
    <dgm:cxn modelId="{972235EA-3EA9-1842-B534-A1DCFA348619}" type="presParOf" srcId="{18F13600-64AE-E94F-B715-28A44C8659A4}" destId="{8155A4E2-AF54-B94E-AD42-EF4EA57200FB}" srcOrd="2" destOrd="0" presId="urn:microsoft.com/office/officeart/2005/8/layout/orgChart1"/>
    <dgm:cxn modelId="{29911A81-7857-704D-80D8-85FF15FBD5B9}" type="presParOf" srcId="{18F13600-64AE-E94F-B715-28A44C8659A4}" destId="{CC6A7BCF-BECB-9047-BFFB-C43A4E8BDCF4}" srcOrd="3" destOrd="0" presId="urn:microsoft.com/office/officeart/2005/8/layout/orgChart1"/>
    <dgm:cxn modelId="{53BBEAAB-5F6B-3A4E-B780-852E1D6D3735}" type="presParOf" srcId="{CC6A7BCF-BECB-9047-BFFB-C43A4E8BDCF4}" destId="{10CD2A2C-CF21-C346-A4AA-4598C3BC9E7E}" srcOrd="0" destOrd="0" presId="urn:microsoft.com/office/officeart/2005/8/layout/orgChart1"/>
    <dgm:cxn modelId="{12A5704E-A379-DA49-8B7C-F2D37128BA41}" type="presParOf" srcId="{10CD2A2C-CF21-C346-A4AA-4598C3BC9E7E}" destId="{358DCF77-081F-3344-808A-C3D19DC16A4D}" srcOrd="0" destOrd="0" presId="urn:microsoft.com/office/officeart/2005/8/layout/orgChart1"/>
    <dgm:cxn modelId="{05C46AB2-4639-4740-AC19-42E831E65645}" type="presParOf" srcId="{10CD2A2C-CF21-C346-A4AA-4598C3BC9E7E}" destId="{2FFEDE59-5945-E24C-81CD-DC37C4209819}" srcOrd="1" destOrd="0" presId="urn:microsoft.com/office/officeart/2005/8/layout/orgChart1"/>
    <dgm:cxn modelId="{98F4F077-F45E-0A44-8C79-6556B77CB92B}" type="presParOf" srcId="{CC6A7BCF-BECB-9047-BFFB-C43A4E8BDCF4}" destId="{0C0E9142-561D-6F41-B37A-1457EC994892}" srcOrd="1" destOrd="0" presId="urn:microsoft.com/office/officeart/2005/8/layout/orgChart1"/>
    <dgm:cxn modelId="{9A4ECABC-9668-3C40-917E-0DA0782D0982}" type="presParOf" srcId="{CC6A7BCF-BECB-9047-BFFB-C43A4E8BDCF4}" destId="{B328D4DA-03AF-6F4D-9A66-91C65D73B51F}" srcOrd="2" destOrd="0" presId="urn:microsoft.com/office/officeart/2005/8/layout/orgChart1"/>
    <dgm:cxn modelId="{AA606929-39ED-6149-912F-85EF64B700AA}" type="presParOf" srcId="{74A5BC22-1952-3344-8430-6D2FF39EE1AC}" destId="{CD7E21E4-C431-4546-BD51-7B8CB07C32CF}" srcOrd="2" destOrd="0" presId="urn:microsoft.com/office/officeart/2005/8/layout/orgChart1"/>
    <dgm:cxn modelId="{61273C4F-FDCA-2B49-8609-AF9D71033A9B}" type="presParOf" srcId="{8E868B50-693A-1949-A4BB-20380BB64441}" destId="{66770993-81E3-544A-A2F3-07CAAEB71DBB}" srcOrd="4" destOrd="0" presId="urn:microsoft.com/office/officeart/2005/8/layout/orgChart1"/>
    <dgm:cxn modelId="{FB035B3F-CAB6-0F42-AF9B-1DB50BAB482E}" type="presParOf" srcId="{8E868B50-693A-1949-A4BB-20380BB64441}" destId="{311ADA41-DC2B-7242-944A-5C77C7E951C9}" srcOrd="5" destOrd="0" presId="urn:microsoft.com/office/officeart/2005/8/layout/orgChart1"/>
    <dgm:cxn modelId="{93936F9C-0622-FA4C-850E-71710A4D130F}" type="presParOf" srcId="{311ADA41-DC2B-7242-944A-5C77C7E951C9}" destId="{DDF2D7CC-EF16-8A48-963D-A718B4BE1E81}" srcOrd="0" destOrd="0" presId="urn:microsoft.com/office/officeart/2005/8/layout/orgChart1"/>
    <dgm:cxn modelId="{1E119B7D-2336-FB4E-8A85-CE3368A9F61D}" type="presParOf" srcId="{DDF2D7CC-EF16-8A48-963D-A718B4BE1E81}" destId="{CB66AAB5-8432-0A44-B2D4-360018B49BBD}" srcOrd="0" destOrd="0" presId="urn:microsoft.com/office/officeart/2005/8/layout/orgChart1"/>
    <dgm:cxn modelId="{9FA6C801-C4B5-5042-8A24-31F07EF63861}" type="presParOf" srcId="{DDF2D7CC-EF16-8A48-963D-A718B4BE1E81}" destId="{593A0AA7-CA1C-3C44-90A5-6A664E087A2C}" srcOrd="1" destOrd="0" presId="urn:microsoft.com/office/officeart/2005/8/layout/orgChart1"/>
    <dgm:cxn modelId="{C24A4038-D085-444C-B5D0-4EA7789FD928}" type="presParOf" srcId="{311ADA41-DC2B-7242-944A-5C77C7E951C9}" destId="{09942F20-F7FD-074F-AAAC-51476C5359BE}" srcOrd="1" destOrd="0" presId="urn:microsoft.com/office/officeart/2005/8/layout/orgChart1"/>
    <dgm:cxn modelId="{544E6253-9E4C-CD44-86A6-9F0501227C4B}" type="presParOf" srcId="{09942F20-F7FD-074F-AAAC-51476C5359BE}" destId="{C56A1525-C4FF-BE47-99C5-F1D7DB145AB3}" srcOrd="0" destOrd="0" presId="urn:microsoft.com/office/officeart/2005/8/layout/orgChart1"/>
    <dgm:cxn modelId="{1B83715F-39E5-F641-94ED-772F8058E8FC}" type="presParOf" srcId="{09942F20-F7FD-074F-AAAC-51476C5359BE}" destId="{3251A573-74F8-5248-B4F5-B6383B19B5A1}" srcOrd="1" destOrd="0" presId="urn:microsoft.com/office/officeart/2005/8/layout/orgChart1"/>
    <dgm:cxn modelId="{7364B437-E142-F641-A092-53A41A966095}" type="presParOf" srcId="{3251A573-74F8-5248-B4F5-B6383B19B5A1}" destId="{B1428CB0-E992-144D-B8EA-599A4C6C5CD4}" srcOrd="0" destOrd="0" presId="urn:microsoft.com/office/officeart/2005/8/layout/orgChart1"/>
    <dgm:cxn modelId="{C57122F9-0363-A942-8412-E6BE2690DFCD}" type="presParOf" srcId="{B1428CB0-E992-144D-B8EA-599A4C6C5CD4}" destId="{B74F8760-D699-AA4E-AE9F-4F51488BEB23}" srcOrd="0" destOrd="0" presId="urn:microsoft.com/office/officeart/2005/8/layout/orgChart1"/>
    <dgm:cxn modelId="{683FDFEF-E263-5946-A536-6FB7E96E1775}" type="presParOf" srcId="{B1428CB0-E992-144D-B8EA-599A4C6C5CD4}" destId="{1249265C-61E0-704C-98D9-C54B890B4FE2}" srcOrd="1" destOrd="0" presId="urn:microsoft.com/office/officeart/2005/8/layout/orgChart1"/>
    <dgm:cxn modelId="{B83A2253-104F-CF4F-898D-EF3E33F3C89E}" type="presParOf" srcId="{3251A573-74F8-5248-B4F5-B6383B19B5A1}" destId="{93C29486-754E-7245-835E-960D58CC255A}" srcOrd="1" destOrd="0" presId="urn:microsoft.com/office/officeart/2005/8/layout/orgChart1"/>
    <dgm:cxn modelId="{6EEFD729-7950-8048-ABED-A398264EAB80}" type="presParOf" srcId="{3251A573-74F8-5248-B4F5-B6383B19B5A1}" destId="{903B65C2-0C63-5A46-9EDB-1A4ED150FE7C}" srcOrd="2" destOrd="0" presId="urn:microsoft.com/office/officeart/2005/8/layout/orgChart1"/>
    <dgm:cxn modelId="{A2E431CC-AB3F-5046-B884-7B4A26C94596}" type="presParOf" srcId="{09942F20-F7FD-074F-AAAC-51476C5359BE}" destId="{8B293187-45AE-134C-AD3E-91F2C0BC1D1E}" srcOrd="2" destOrd="0" presId="urn:microsoft.com/office/officeart/2005/8/layout/orgChart1"/>
    <dgm:cxn modelId="{3644282E-19C7-4D4F-97FC-3B5910EE5AD2}" type="presParOf" srcId="{09942F20-F7FD-074F-AAAC-51476C5359BE}" destId="{41DF70DB-966B-4649-829F-29DB5FB7AF8C}" srcOrd="3" destOrd="0" presId="urn:microsoft.com/office/officeart/2005/8/layout/orgChart1"/>
    <dgm:cxn modelId="{73987A8B-D306-8D4B-949F-11DC88089AE4}" type="presParOf" srcId="{41DF70DB-966B-4649-829F-29DB5FB7AF8C}" destId="{BDD629FE-6814-2641-B7B8-FF2377A86081}" srcOrd="0" destOrd="0" presId="urn:microsoft.com/office/officeart/2005/8/layout/orgChart1"/>
    <dgm:cxn modelId="{90BC6909-E646-764A-88C9-7E1899D4EC13}" type="presParOf" srcId="{BDD629FE-6814-2641-B7B8-FF2377A86081}" destId="{5F3B5918-3E3F-CE4C-AB83-E00D4099AA39}" srcOrd="0" destOrd="0" presId="urn:microsoft.com/office/officeart/2005/8/layout/orgChart1"/>
    <dgm:cxn modelId="{2192197C-B643-3746-BB45-951E0C558758}" type="presParOf" srcId="{BDD629FE-6814-2641-B7B8-FF2377A86081}" destId="{7D2D90BC-2981-8A41-9E82-FF1598689E67}" srcOrd="1" destOrd="0" presId="urn:microsoft.com/office/officeart/2005/8/layout/orgChart1"/>
    <dgm:cxn modelId="{68BACDCF-0999-254A-B9D9-8F2BC1F45642}" type="presParOf" srcId="{41DF70DB-966B-4649-829F-29DB5FB7AF8C}" destId="{AFFF075B-7926-2A47-9F04-F5483A8FBC4C}" srcOrd="1" destOrd="0" presId="urn:microsoft.com/office/officeart/2005/8/layout/orgChart1"/>
    <dgm:cxn modelId="{C43AD387-181D-2A45-93F7-800F49B7A5B1}" type="presParOf" srcId="{41DF70DB-966B-4649-829F-29DB5FB7AF8C}" destId="{AB1E20BB-64FC-5740-B8D3-58041887F124}" srcOrd="2" destOrd="0" presId="urn:microsoft.com/office/officeart/2005/8/layout/orgChart1"/>
    <dgm:cxn modelId="{DB970AEE-111F-834E-A81B-2CBA300CFE1D}" type="presParOf" srcId="{311ADA41-DC2B-7242-944A-5C77C7E951C9}" destId="{E4ED48DD-E401-0B45-82F7-02B6987C0238}" srcOrd="2" destOrd="0" presId="urn:microsoft.com/office/officeart/2005/8/layout/orgChart1"/>
    <dgm:cxn modelId="{430644B4-C9AC-4648-A2EA-696F30236379}" type="presParOf" srcId="{E6CAC56D-05DA-AE47-8B35-28720C351EE5}" destId="{80E706AB-1BAA-834C-95DC-587C229D44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293187-45AE-134C-AD3E-91F2C0BC1D1E}">
      <dsp:nvSpPr>
        <dsp:cNvPr id="0" name=""/>
        <dsp:cNvSpPr/>
      </dsp:nvSpPr>
      <dsp:spPr>
        <a:xfrm>
          <a:off x="4683735"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56A1525-C4FF-BE47-99C5-F1D7DB145AB3}">
      <dsp:nvSpPr>
        <dsp:cNvPr id="0" name=""/>
        <dsp:cNvSpPr/>
      </dsp:nvSpPr>
      <dsp:spPr>
        <a:xfrm>
          <a:off x="4683735"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66770993-81E3-544A-A2F3-07CAAEB71DBB}">
      <dsp:nvSpPr>
        <dsp:cNvPr id="0" name=""/>
        <dsp:cNvSpPr/>
      </dsp:nvSpPr>
      <dsp:spPr>
        <a:xfrm>
          <a:off x="3000286" y="596683"/>
          <a:ext cx="2159335" cy="249840"/>
        </a:xfrm>
        <a:custGeom>
          <a:avLst/>
          <a:gdLst/>
          <a:ahLst/>
          <a:cxnLst/>
          <a:rect l="0" t="0" r="0" b="0"/>
          <a:pathLst>
            <a:path>
              <a:moveTo>
                <a:pt x="0" y="0"/>
              </a:moveTo>
              <a:lnTo>
                <a:pt x="0" y="105271"/>
              </a:lnTo>
              <a:lnTo>
                <a:pt x="1819698" y="105271"/>
              </a:lnTo>
              <a:lnTo>
                <a:pt x="1819698"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155A4E2-AF54-B94E-AD42-EF4EA57200FB}">
      <dsp:nvSpPr>
        <dsp:cNvPr id="0" name=""/>
        <dsp:cNvSpPr/>
      </dsp:nvSpPr>
      <dsp:spPr>
        <a:xfrm>
          <a:off x="3297715" y="1441382"/>
          <a:ext cx="719778" cy="249840"/>
        </a:xfrm>
        <a:custGeom>
          <a:avLst/>
          <a:gdLst/>
          <a:ahLst/>
          <a:cxnLst/>
          <a:rect l="0" t="0" r="0" b="0"/>
          <a:pathLst>
            <a:path>
              <a:moveTo>
                <a:pt x="0" y="0"/>
              </a:moveTo>
              <a:lnTo>
                <a:pt x="0" y="105271"/>
              </a:lnTo>
              <a:lnTo>
                <a:pt x="606566" y="105271"/>
              </a:lnTo>
              <a:lnTo>
                <a:pt x="606566"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BCE40787-FA57-EC43-B7F8-EDA7FDEDF9EB}">
      <dsp:nvSpPr>
        <dsp:cNvPr id="0" name=""/>
        <dsp:cNvSpPr/>
      </dsp:nvSpPr>
      <dsp:spPr>
        <a:xfrm>
          <a:off x="2102050" y="2286081"/>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F4897E6-43D3-0A45-BF57-C2C05436127C}">
      <dsp:nvSpPr>
        <dsp:cNvPr id="0" name=""/>
        <dsp:cNvSpPr/>
      </dsp:nvSpPr>
      <dsp:spPr>
        <a:xfrm>
          <a:off x="2102050" y="2286081"/>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F9987D-CAE7-2B4D-87D6-7F456AD966B6}">
      <dsp:nvSpPr>
        <dsp:cNvPr id="0" name=""/>
        <dsp:cNvSpPr/>
      </dsp:nvSpPr>
      <dsp:spPr>
        <a:xfrm>
          <a:off x="2577937" y="1441382"/>
          <a:ext cx="719778" cy="249840"/>
        </a:xfrm>
        <a:custGeom>
          <a:avLst/>
          <a:gdLst/>
          <a:ahLst/>
          <a:cxnLst/>
          <a:rect l="0" t="0" r="0" b="0"/>
          <a:pathLst>
            <a:path>
              <a:moveTo>
                <a:pt x="606566" y="0"/>
              </a:moveTo>
              <a:lnTo>
                <a:pt x="606566" y="105271"/>
              </a:lnTo>
              <a:lnTo>
                <a:pt x="0" y="105271"/>
              </a:lnTo>
              <a:lnTo>
                <a:pt x="0" y="210543"/>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35D2F933-85FB-E84B-96B5-CE6181104C61}">
      <dsp:nvSpPr>
        <dsp:cNvPr id="0" name=""/>
        <dsp:cNvSpPr/>
      </dsp:nvSpPr>
      <dsp:spPr>
        <a:xfrm>
          <a:off x="3000286" y="596683"/>
          <a:ext cx="297429" cy="249840"/>
        </a:xfrm>
        <a:custGeom>
          <a:avLst/>
          <a:gdLst/>
          <a:ahLst/>
          <a:cxnLst/>
          <a:rect l="0" t="0" r="0" b="0"/>
          <a:pathLst>
            <a:path>
              <a:moveTo>
                <a:pt x="0" y="0"/>
              </a:moveTo>
              <a:lnTo>
                <a:pt x="0" y="105271"/>
              </a:lnTo>
              <a:lnTo>
                <a:pt x="250647" y="105271"/>
              </a:lnTo>
              <a:lnTo>
                <a:pt x="250647"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829673E-FDF6-7C46-9240-533D55AD96E1}">
      <dsp:nvSpPr>
        <dsp:cNvPr id="0" name=""/>
        <dsp:cNvSpPr/>
      </dsp:nvSpPr>
      <dsp:spPr>
        <a:xfrm>
          <a:off x="365064" y="1441382"/>
          <a:ext cx="178457" cy="1391968"/>
        </a:xfrm>
        <a:custGeom>
          <a:avLst/>
          <a:gdLst/>
          <a:ahLst/>
          <a:cxnLst/>
          <a:rect l="0" t="0" r="0" b="0"/>
          <a:pathLst>
            <a:path>
              <a:moveTo>
                <a:pt x="0" y="0"/>
              </a:moveTo>
              <a:lnTo>
                <a:pt x="0" y="1173028"/>
              </a:lnTo>
              <a:lnTo>
                <a:pt x="150388" y="1173028"/>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7A3E674B-8CD4-6443-9CCB-D270E1E2E574}">
      <dsp:nvSpPr>
        <dsp:cNvPr id="0" name=""/>
        <dsp:cNvSpPr/>
      </dsp:nvSpPr>
      <dsp:spPr>
        <a:xfrm>
          <a:off x="365064" y="1441382"/>
          <a:ext cx="178457" cy="547269"/>
        </a:xfrm>
        <a:custGeom>
          <a:avLst/>
          <a:gdLst/>
          <a:ahLst/>
          <a:cxnLst/>
          <a:rect l="0" t="0" r="0" b="0"/>
          <a:pathLst>
            <a:path>
              <a:moveTo>
                <a:pt x="0" y="0"/>
              </a:moveTo>
              <a:lnTo>
                <a:pt x="0" y="461190"/>
              </a:lnTo>
              <a:lnTo>
                <a:pt x="150388" y="461190"/>
              </a:lnTo>
            </a:path>
          </a:pathLst>
        </a:custGeom>
        <a:noFill/>
        <a:ln w="25400" cap="flat" cmpd="sng" algn="ctr">
          <a:solidFill>
            <a:srgbClr val="FFFFFF">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503AF86-CFD3-8B48-8DE6-4B79BEC8D14B}">
      <dsp:nvSpPr>
        <dsp:cNvPr id="0" name=""/>
        <dsp:cNvSpPr/>
      </dsp:nvSpPr>
      <dsp:spPr>
        <a:xfrm>
          <a:off x="840950" y="596683"/>
          <a:ext cx="2159335" cy="249840"/>
        </a:xfrm>
        <a:custGeom>
          <a:avLst/>
          <a:gdLst/>
          <a:ahLst/>
          <a:cxnLst/>
          <a:rect l="0" t="0" r="0" b="0"/>
          <a:pathLst>
            <a:path>
              <a:moveTo>
                <a:pt x="1819698" y="0"/>
              </a:moveTo>
              <a:lnTo>
                <a:pt x="1819698" y="105271"/>
              </a:lnTo>
              <a:lnTo>
                <a:pt x="0" y="105271"/>
              </a:lnTo>
              <a:lnTo>
                <a:pt x="0" y="210543"/>
              </a:lnTo>
            </a:path>
          </a:pathLst>
        </a:custGeom>
        <a:noFill/>
        <a:ln w="25400" cap="flat" cmpd="sng" algn="ctr">
          <a:solidFill>
            <a:srgbClr val="FFFF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1FDD2EB-59F4-B545-9F1F-DB1275FC5A68}">
      <dsp:nvSpPr>
        <dsp:cNvPr id="0" name=""/>
        <dsp:cNvSpPr/>
      </dsp:nvSpPr>
      <dsp:spPr>
        <a:xfrm>
          <a:off x="2405428" y="1825"/>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Product</a:t>
          </a:r>
        </a:p>
      </dsp:txBody>
      <dsp:txXfrm>
        <a:off x="2405428" y="1825"/>
        <a:ext cx="1189716" cy="594858"/>
      </dsp:txXfrm>
    </dsp:sp>
    <dsp:sp modelId="{5E520E97-E759-EE4D-BB5B-396426E0BD39}">
      <dsp:nvSpPr>
        <dsp:cNvPr id="0" name=""/>
        <dsp:cNvSpPr/>
      </dsp:nvSpPr>
      <dsp:spPr>
        <a:xfrm>
          <a:off x="246092"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Book</a:t>
          </a:r>
        </a:p>
      </dsp:txBody>
      <dsp:txXfrm>
        <a:off x="246092" y="846524"/>
        <a:ext cx="1189716" cy="594858"/>
      </dsp:txXfrm>
    </dsp:sp>
    <dsp:sp modelId="{B4247BDC-F99D-5C4D-B745-0CD38B776282}">
      <dsp:nvSpPr>
        <dsp:cNvPr id="0" name=""/>
        <dsp:cNvSpPr/>
      </dsp:nvSpPr>
      <dsp:spPr>
        <a:xfrm>
          <a:off x="543521"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543521" y="1691222"/>
        <a:ext cx="1189716" cy="594858"/>
      </dsp:txXfrm>
    </dsp:sp>
    <dsp:sp modelId="{F06CCCB7-7624-2049-99AB-84A59CFFB78E}">
      <dsp:nvSpPr>
        <dsp:cNvPr id="0" name=""/>
        <dsp:cNvSpPr/>
      </dsp:nvSpPr>
      <dsp:spPr>
        <a:xfrm>
          <a:off x="543521"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Non-Fiction</a:t>
          </a:r>
        </a:p>
      </dsp:txBody>
      <dsp:txXfrm>
        <a:off x="543521" y="2535921"/>
        <a:ext cx="1189716" cy="594858"/>
      </dsp:txXfrm>
    </dsp:sp>
    <dsp:sp modelId="{AF9C30DF-3F03-C145-A0DE-C9B9B5790CA5}">
      <dsp:nvSpPr>
        <dsp:cNvPr id="0" name=""/>
        <dsp:cNvSpPr/>
      </dsp:nvSpPr>
      <dsp:spPr>
        <a:xfrm>
          <a:off x="2702857"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eBook</a:t>
          </a:r>
        </a:p>
      </dsp:txBody>
      <dsp:txXfrm>
        <a:off x="2702857" y="846524"/>
        <a:ext cx="1189716" cy="594858"/>
      </dsp:txXfrm>
    </dsp:sp>
    <dsp:sp modelId="{1AB853FA-BB52-1B4C-9E4D-75E57AC6CAC4}">
      <dsp:nvSpPr>
        <dsp:cNvPr id="0" name=""/>
        <dsp:cNvSpPr/>
      </dsp:nvSpPr>
      <dsp:spPr>
        <a:xfrm>
          <a:off x="1983078"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Non-</a:t>
          </a:r>
        </a:p>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1983078" y="1691222"/>
        <a:ext cx="1189716" cy="594858"/>
      </dsp:txXfrm>
    </dsp:sp>
    <dsp:sp modelId="{24D8FE46-887B-5549-851F-CA784CABA354}">
      <dsp:nvSpPr>
        <dsp:cNvPr id="0" name=""/>
        <dsp:cNvSpPr/>
      </dsp:nvSpPr>
      <dsp:spPr>
        <a:xfrm>
          <a:off x="2280507"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History</a:t>
          </a:r>
        </a:p>
      </dsp:txBody>
      <dsp:txXfrm>
        <a:off x="2280507" y="2535921"/>
        <a:ext cx="1189716" cy="594858"/>
      </dsp:txXfrm>
    </dsp:sp>
    <dsp:sp modelId="{4EECBD8C-4060-1C42-AD30-FDE4D78B97AD}">
      <dsp:nvSpPr>
        <dsp:cNvPr id="0" name=""/>
        <dsp:cNvSpPr/>
      </dsp:nvSpPr>
      <dsp:spPr>
        <a:xfrm>
          <a:off x="2280507" y="3380620"/>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Science</a:t>
          </a:r>
        </a:p>
      </dsp:txBody>
      <dsp:txXfrm>
        <a:off x="2280507" y="3380620"/>
        <a:ext cx="1189716" cy="594858"/>
      </dsp:txXfrm>
    </dsp:sp>
    <dsp:sp modelId="{358DCF77-081F-3344-808A-C3D19DC16A4D}">
      <dsp:nvSpPr>
        <dsp:cNvPr id="0" name=""/>
        <dsp:cNvSpPr/>
      </dsp:nvSpPr>
      <dsp:spPr>
        <a:xfrm>
          <a:off x="3422635"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Fiction</a:t>
          </a:r>
        </a:p>
      </dsp:txBody>
      <dsp:txXfrm>
        <a:off x="3422635" y="1691222"/>
        <a:ext cx="1189716" cy="594858"/>
      </dsp:txXfrm>
    </dsp:sp>
    <dsp:sp modelId="{CB66AAB5-8432-0A44-B2D4-360018B49BBD}">
      <dsp:nvSpPr>
        <dsp:cNvPr id="0" name=""/>
        <dsp:cNvSpPr/>
      </dsp:nvSpPr>
      <dsp:spPr>
        <a:xfrm>
          <a:off x="4564763" y="846524"/>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Video</a:t>
          </a:r>
        </a:p>
      </dsp:txBody>
      <dsp:txXfrm>
        <a:off x="4564763" y="846524"/>
        <a:ext cx="1189716" cy="594858"/>
      </dsp:txXfrm>
    </dsp:sp>
    <dsp:sp modelId="{B74F8760-D699-AA4E-AE9F-4F51488BEB23}">
      <dsp:nvSpPr>
        <dsp:cNvPr id="0" name=""/>
        <dsp:cNvSpPr/>
      </dsp:nvSpPr>
      <dsp:spPr>
        <a:xfrm>
          <a:off x="4862192" y="1691222"/>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Online</a:t>
          </a:r>
        </a:p>
      </dsp:txBody>
      <dsp:txXfrm>
        <a:off x="4862192" y="1691222"/>
        <a:ext cx="1189716" cy="594858"/>
      </dsp:txXfrm>
    </dsp:sp>
    <dsp:sp modelId="{5F3B5918-3E3F-CE4C-AB83-E00D4099AA39}">
      <dsp:nvSpPr>
        <dsp:cNvPr id="0" name=""/>
        <dsp:cNvSpPr/>
      </dsp:nvSpPr>
      <dsp:spPr>
        <a:xfrm>
          <a:off x="4862192" y="2535921"/>
          <a:ext cx="1189716" cy="594858"/>
        </a:xfrm>
        <a:prstGeom prst="rect">
          <a:avLst/>
        </a:prstGeom>
        <a:solidFill>
          <a:srgbClr val="FFFFFF">
            <a:hueOff val="0"/>
            <a:satOff val="0"/>
            <a:lumOff val="0"/>
            <a:alphaOff val="0"/>
          </a:srgbClr>
        </a:solidFill>
        <a:ln w="25400" cap="flat" cmpd="sng" algn="ctr">
          <a:solidFill>
            <a:srgbClr val="CCEC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0000"/>
              </a:solidFill>
              <a:latin typeface="Helvetica"/>
              <a:ea typeface="+mn-ea"/>
              <a:cs typeface="+mn-cs"/>
            </a:rPr>
            <a:t>DVD</a:t>
          </a:r>
        </a:p>
      </dsp:txBody>
      <dsp:txXfrm>
        <a:off x="4862192" y="2535921"/>
        <a:ext cx="1189716" cy="5948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4/11/24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4/11/24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23A6097-897E-46D6-809E-2E2D3FD64F82}"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727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F982EC89-B20C-4094-938B-231411E2148A}"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71191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C457AB9-3BFC-4073-B22E-4956C57EECC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8724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7861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C588688-530E-4253-AC88-F094F75C031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62430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3DE15F-304C-4F8B-973C-37594E88A91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47505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7216424-5483-4674-976A-4CF840959603}"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324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5D0E9FD9-D26A-4801-8463-8811DB58E32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1518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87C4D67-3A9F-42B6-82B2-2B1E3CE0D62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914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BF98A016-F54F-4898-8554-458A48F2F13C}"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0991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3324899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2F482EFC-DA03-4276-85F4-EF7CA60623D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5081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A197FB18-F33B-4585-AE4B-7195EC71C23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48408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49571464-BC2A-4607-9109-DE5DFF5600A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7044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67BF320E-3154-48B9-AFD3-84664BED8565}"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65610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EC9270D3-72BB-4558-B8B9-97629380195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8626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181FFE9-0679-4531-AB67-8E0EAB444F9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E9D46A0-8FB9-4F36-8A68-841EE000AD2B}"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DA3BC2A-3044-458B-B1BD-DEB1040FB7F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470FF04-BD4D-47CF-853F-6CFC89ED42D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C98D951-B8BF-4FE7-8FF8-B9812C3DBA9F}"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BAB2A54-CE49-40F1-BE38-E3DCEF43F85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3120282-FA19-4407-98A6-B549395434D4}"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B704F0-BAEA-48FC-A020-011B0A01BDD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AF8D3E-D4BC-4C85-BC46-168123D4B1D3}"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589F052-F191-428D-AF67-B65E8960DD5C}"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78FB941-5722-4BA5-84DF-FC78527A2BB7}"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37B947-B885-486A-9E0E-5DB5F2D174C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955DDF8-1267-474D-9F61-95CB06392C5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3F68DF0-6905-4D9D-ACCA-81F50CE25A46}"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7114055-A8AE-4C05-AC7A-46A0B6A29489}"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57026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70750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A3F274-ADFB-4FD5-B757-CBCB08A81F9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19797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288240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A7FA315-0166-4801-8239-DC32DA23062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6194" name="Rectangle 2"/>
          <p:cNvSpPr>
            <a:spLocks noGrp="1" noRot="1" noChangeAspect="1" noChangeArrowheads="1" noTextEdit="1"/>
          </p:cNvSpPr>
          <p:nvPr>
            <p:ph type="sldImg"/>
          </p:nvPr>
        </p:nvSpPr>
        <p:spPr>
          <a:xfrm>
            <a:off x="406400" y="696913"/>
            <a:ext cx="6188075" cy="3481387"/>
          </a:xfrm>
          <a:ln/>
        </p:spPr>
      </p:sp>
      <p:sp>
        <p:nvSpPr>
          <p:cNvPr id="13619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9080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A8B83F-C782-44D1-BCE3-3B247EB1AA1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702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4A9C6FA-E89F-48AD-AF8C-46D935E1530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8242" name="Rectangle 2"/>
          <p:cNvSpPr>
            <a:spLocks noGrp="1" noRot="1" noChangeAspect="1" noChangeArrowheads="1" noTextEdit="1"/>
          </p:cNvSpPr>
          <p:nvPr>
            <p:ph type="sldImg"/>
          </p:nvPr>
        </p:nvSpPr>
        <p:spPr>
          <a:xfrm>
            <a:off x="406400" y="696913"/>
            <a:ext cx="6188075" cy="3481387"/>
          </a:xfrm>
          <a:ln/>
        </p:spPr>
      </p:sp>
      <p:sp>
        <p:nvSpPr>
          <p:cNvPr id="13824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0491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B9581CA-9744-4AE9-97B1-CC8F86FC45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9266" name="Rectangle 2"/>
          <p:cNvSpPr>
            <a:spLocks noGrp="1" noRot="1" noChangeAspect="1" noChangeArrowheads="1" noTextEdit="1"/>
          </p:cNvSpPr>
          <p:nvPr>
            <p:ph type="sldImg"/>
          </p:nvPr>
        </p:nvSpPr>
        <p:spPr>
          <a:xfrm>
            <a:off x="406400" y="696913"/>
            <a:ext cx="6188075" cy="3481387"/>
          </a:xfrm>
          <a:ln/>
        </p:spPr>
      </p:sp>
      <p:sp>
        <p:nvSpPr>
          <p:cNvPr id="139267"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964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08B9485-3AD2-4911-8BBF-E462B940269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8482" name="Rectangle 2"/>
          <p:cNvSpPr>
            <a:spLocks noGrp="1" noRot="1" noChangeAspect="1" noChangeArrowheads="1" noTextEdit="1"/>
          </p:cNvSpPr>
          <p:nvPr>
            <p:ph type="sldImg"/>
          </p:nvPr>
        </p:nvSpPr>
        <p:spPr>
          <a:xfrm>
            <a:off x="406400" y="696913"/>
            <a:ext cx="6188075" cy="3481387"/>
          </a:xfrm>
          <a:ln/>
        </p:spPr>
      </p:sp>
      <p:sp>
        <p:nvSpPr>
          <p:cNvPr id="148483"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4375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DED35618-7C48-4401-8AA7-EE46D6EA65B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0290" name="Rectangle 2"/>
          <p:cNvSpPr>
            <a:spLocks noGrp="1" noRot="1" noChangeAspect="1" noChangeArrowheads="1" noTextEdit="1"/>
          </p:cNvSpPr>
          <p:nvPr>
            <p:ph type="sldImg"/>
          </p:nvPr>
        </p:nvSpPr>
        <p:spPr>
          <a:xfrm>
            <a:off x="406400" y="696913"/>
            <a:ext cx="6188075" cy="3481387"/>
          </a:xfrm>
          <a:ln/>
        </p:spPr>
      </p:sp>
      <p:sp>
        <p:nvSpPr>
          <p:cNvPr id="140291"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192187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A089ECB-C02A-4812-92E9-50A27A2ED8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1314" name="Rectangle 2"/>
          <p:cNvSpPr>
            <a:spLocks noGrp="1" noRot="1" noChangeAspect="1" noChangeArrowheads="1" noTextEdit="1"/>
          </p:cNvSpPr>
          <p:nvPr>
            <p:ph type="sldImg"/>
          </p:nvPr>
        </p:nvSpPr>
        <p:spPr>
          <a:xfrm>
            <a:off x="406400" y="696913"/>
            <a:ext cx="6188075" cy="3481387"/>
          </a:xfrm>
          <a:ln/>
        </p:spPr>
      </p:sp>
      <p:sp>
        <p:nvSpPr>
          <p:cNvPr id="141315"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709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66433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16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5009E46-8CAF-41A7-A11E-15742550A78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2338" name="Rectangle 2"/>
          <p:cNvSpPr>
            <a:spLocks noGrp="1" noRot="1" noChangeAspect="1" noChangeArrowheads="1" noTextEdit="1"/>
          </p:cNvSpPr>
          <p:nvPr>
            <p:ph type="sldImg"/>
          </p:nvPr>
        </p:nvSpPr>
        <p:spPr>
          <a:xfrm>
            <a:off x="406400" y="696913"/>
            <a:ext cx="6188075" cy="3481387"/>
          </a:xfrm>
          <a:ln/>
        </p:spPr>
      </p:sp>
      <p:sp>
        <p:nvSpPr>
          <p:cNvPr id="142339"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80861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76F1A6D1-0721-4D26-A1A3-1AB4D70577E7}"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1294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9702E69-A796-456C-8856-48AD9C8C9A4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1412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828A582B-3CD1-4357-870E-F2BE1FD49E70}"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006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879475" rtl="0" eaLnBrk="0" fontAlgn="base" latinLnBrk="0" hangingPunct="0">
              <a:lnSpc>
                <a:spcPct val="100000"/>
              </a:lnSpc>
              <a:spcBef>
                <a:spcPct val="0"/>
              </a:spcBef>
              <a:spcAft>
                <a:spcPct val="0"/>
              </a:spcAft>
              <a:buClrTx/>
              <a:buSzTx/>
              <a:buFontTx/>
              <a:buNone/>
              <a:tabLst/>
              <a:defRPr/>
            </a:pPr>
            <a:fld id="{DB58FF41-950F-4F96-8279-E010A1BE69B8}"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879475"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1828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440924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392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317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68037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021575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458512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52335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732674557"/>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939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0911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9050"/>
            <a:ext cx="8279946" cy="387798"/>
          </a:xfrm>
          <a:prstGeom prst="rect">
            <a:avLst/>
          </a:prstGeom>
        </p:spPr>
        <p:txBody>
          <a:bodyPr wrap="square" anchor="t"/>
          <a:lstStyle>
            <a:lvl1pPr algn="l">
              <a:lnSpc>
                <a:spcPct val="90000"/>
              </a:lnSpc>
              <a:defRPr sz="2800" b="0">
                <a:solidFill>
                  <a:schemeClr val="bg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228600" y="819150"/>
            <a:ext cx="8495740" cy="3696094"/>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978312561"/>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134791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6704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25236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389922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a:lvl2pPr>
            <a:lvl3pPr marL="814388" indent="-171450">
              <a:buSzPct val="10000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838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843745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27737958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1680801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14921894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2279040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175444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4005872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851676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23859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503653" y="4294585"/>
            <a:ext cx="4036682" cy="715581"/>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900" b="1" dirty="0">
                <a:solidFill>
                  <a:srgbClr val="002060"/>
                </a:solidFill>
                <a:latin typeface="Helvetica" charset="0"/>
              </a:rPr>
              <a:t>©Silberschatz, Korth and Sudarshan</a:t>
            </a:r>
            <a:br>
              <a:rPr lang="en-US" sz="900" b="1" dirty="0">
                <a:solidFill>
                  <a:srgbClr val="002060"/>
                </a:solidFill>
                <a:latin typeface="Helvetica" charset="0"/>
              </a:rPr>
            </a:br>
            <a:r>
              <a:rPr lang="en-US" sz="900" b="1" dirty="0">
                <a:solidFill>
                  <a:srgbClr val="002060"/>
                </a:solidFill>
                <a:latin typeface="Helvetica" charset="0"/>
              </a:rPr>
              <a:t>See </a:t>
            </a:r>
            <a:r>
              <a:rPr lang="en-US" sz="900" b="1" dirty="0">
                <a:solidFill>
                  <a:srgbClr val="002060"/>
                </a:solidFill>
                <a:latin typeface="Helvetica" charset="0"/>
                <a:hlinkClick r:id="rId2"/>
              </a:rPr>
              <a:t>www.db-book.com</a:t>
            </a:r>
            <a:r>
              <a:rPr lang="en-US" sz="9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4663679"/>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41208820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34781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826873"/>
            <a:ext cx="840812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xfrm>
            <a:off x="6778487" y="4791518"/>
            <a:ext cx="1905000" cy="342900"/>
          </a:xfrm>
          <a:ln/>
        </p:spPr>
        <p:txBody>
          <a:bodyPr/>
          <a:lstStyle>
            <a:lvl1pPr>
              <a:defRPr/>
            </a:lvl1pPr>
          </a:lstStyle>
          <a:p>
            <a:fld id="{4AAA266F-A005-4455-9502-E3724A964F5A}" type="slidenum">
              <a:rPr lang="en-US" altLang="en-US" smtClean="0"/>
              <a:pPr/>
              <a:t>‹#›</a:t>
            </a:fld>
            <a:endParaRPr lang="en-US" altLang="en-US"/>
          </a:p>
        </p:txBody>
      </p:sp>
    </p:spTree>
    <p:extLst>
      <p:ext uri="{BB962C8B-B14F-4D97-AF65-F5344CB8AC3E}">
        <p14:creationId xmlns:p14="http://schemas.microsoft.com/office/powerpoint/2010/main" val="1514675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18E6A8F2-4A8B-4A99-BE4D-D3A869CE7587}" type="slidenum">
              <a:rPr lang="en-US" altLang="en-US" smtClean="0"/>
              <a:pPr/>
              <a:t>‹#›</a:t>
            </a:fld>
            <a:endParaRPr lang="en-US" altLang="en-US"/>
          </a:p>
        </p:txBody>
      </p:sp>
    </p:spTree>
    <p:extLst>
      <p:ext uri="{BB962C8B-B14F-4D97-AF65-F5344CB8AC3E}">
        <p14:creationId xmlns:p14="http://schemas.microsoft.com/office/powerpoint/2010/main" val="100224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826873"/>
            <a:ext cx="3985352"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30962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7F51659C-1AF3-4FAF-8545-8F03FEBA5E08}" type="slidenum">
              <a:rPr lang="en-US" altLang="en-US" smtClean="0"/>
              <a:pPr/>
              <a:t>‹#›</a:t>
            </a:fld>
            <a:endParaRPr lang="en-US" altLang="en-US"/>
          </a:p>
        </p:txBody>
      </p:sp>
    </p:spTree>
    <p:extLst>
      <p:ext uri="{BB962C8B-B14F-4D97-AF65-F5344CB8AC3E}">
        <p14:creationId xmlns:p14="http://schemas.microsoft.com/office/powerpoint/2010/main" val="8719951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E25CEF85-9243-4C03-980F-FEC8A6A7A10E}" type="slidenum">
              <a:rPr lang="en-US" altLang="en-US" smtClean="0"/>
              <a:pPr/>
              <a:t>‹#›</a:t>
            </a:fld>
            <a:endParaRPr lang="en-US" altLang="en-US"/>
          </a:p>
        </p:txBody>
      </p:sp>
    </p:spTree>
    <p:extLst>
      <p:ext uri="{BB962C8B-B14F-4D97-AF65-F5344CB8AC3E}">
        <p14:creationId xmlns:p14="http://schemas.microsoft.com/office/powerpoint/2010/main" val="26147100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E8A1303-5D2D-4597-85C3-1555E5FE4DD1}" type="slidenum">
              <a:rPr lang="en-US" altLang="en-US" smtClean="0"/>
              <a:pPr/>
              <a:t>‹#›</a:t>
            </a:fld>
            <a:endParaRPr lang="en-US" altLang="en-US"/>
          </a:p>
        </p:txBody>
      </p:sp>
    </p:spTree>
    <p:extLst>
      <p:ext uri="{BB962C8B-B14F-4D97-AF65-F5344CB8AC3E}">
        <p14:creationId xmlns:p14="http://schemas.microsoft.com/office/powerpoint/2010/main" val="2301598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2E1EFD54-8803-427D-A9AB-631036F81CDF}" type="slidenum">
              <a:rPr lang="en-US" altLang="en-US" smtClean="0"/>
              <a:pPr/>
              <a:t>‹#›</a:t>
            </a:fld>
            <a:endParaRPr lang="en-US" altLang="en-US"/>
          </a:p>
        </p:txBody>
      </p:sp>
    </p:spTree>
    <p:extLst>
      <p:ext uri="{BB962C8B-B14F-4D97-AF65-F5344CB8AC3E}">
        <p14:creationId xmlns:p14="http://schemas.microsoft.com/office/powerpoint/2010/main" val="807289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30068018-0522-4E2C-B8D9-E5451E9A4DAA}" type="slidenum">
              <a:rPr lang="en-US" altLang="en-US" smtClean="0"/>
              <a:pPr/>
              <a:t>‹#›</a:t>
            </a:fld>
            <a:endParaRPr lang="en-US" altLang="en-US"/>
          </a:p>
        </p:txBody>
      </p:sp>
    </p:spTree>
    <p:extLst>
      <p:ext uri="{BB962C8B-B14F-4D97-AF65-F5344CB8AC3E}">
        <p14:creationId xmlns:p14="http://schemas.microsoft.com/office/powerpoint/2010/main" val="1613009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59BA9BFC-BC4C-47B6-8B8E-F3902B6E8A4A}" type="slidenum">
              <a:rPr lang="en-US" altLang="en-US" smtClean="0"/>
              <a:pPr/>
              <a:t>‹#›</a:t>
            </a:fld>
            <a:endParaRPr lang="en-US" altLang="en-US"/>
          </a:p>
        </p:txBody>
      </p:sp>
    </p:spTree>
    <p:extLst>
      <p:ext uri="{BB962C8B-B14F-4D97-AF65-F5344CB8AC3E}">
        <p14:creationId xmlns:p14="http://schemas.microsoft.com/office/powerpoint/2010/main" val="5418050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21C98E8D-185A-414A-A518-5C49E7B6295A}" type="slidenum">
              <a:rPr lang="en-US" altLang="en-US" smtClean="0"/>
              <a:pPr/>
              <a:t>‹#›</a:t>
            </a:fld>
            <a:endParaRPr lang="en-US" altLang="en-US"/>
          </a:p>
        </p:txBody>
      </p:sp>
    </p:spTree>
    <p:extLst>
      <p:ext uri="{BB962C8B-B14F-4D97-AF65-F5344CB8AC3E}">
        <p14:creationId xmlns:p14="http://schemas.microsoft.com/office/powerpoint/2010/main" val="33225215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B11C6810-CB31-4E30-9B86-57880A05BB4E}" type="slidenum">
              <a:rPr lang="en-US" altLang="en-US" smtClean="0"/>
              <a:pPr/>
              <a:t>‹#›</a:t>
            </a:fld>
            <a:endParaRPr lang="en-US" altLang="en-US"/>
          </a:p>
        </p:txBody>
      </p:sp>
    </p:spTree>
    <p:extLst>
      <p:ext uri="{BB962C8B-B14F-4D97-AF65-F5344CB8AC3E}">
        <p14:creationId xmlns:p14="http://schemas.microsoft.com/office/powerpoint/2010/main" val="34877135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fld id="{B11C6810-CB31-4E30-9B86-57880A05BB4E}"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388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smtClean="0"/>
              <a:pPr>
                <a:defRPr/>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6085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826873"/>
            <a:ext cx="7843058"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32894842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835604"/>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74863" y="3055247"/>
            <a:ext cx="7772400" cy="1125140"/>
          </a:xfrm>
        </p:spPr>
        <p:txBody>
          <a:bodyPr anchor="b"/>
          <a:lstStyle>
            <a:lvl1pPr marL="257175" indent="-257175">
              <a:buFont typeface="Wingdings" panose="05000000000000000000" pitchFamily="2" charset="2"/>
              <a:buChar char="§"/>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6153562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685800" y="826873"/>
            <a:ext cx="3736976" cy="4025979"/>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SzPct val="10000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SzPct val="100000"/>
              <a:buFont typeface="Wingdings" panose="05000000000000000000" pitchFamily="2" charset="2"/>
              <a:buChar char="§"/>
              <a:defRPr sz="12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2659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11654760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30713566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41642096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42145495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22314623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4090163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8416008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Text Placeholder 2"/>
          <p:cNvSpPr>
            <a:spLocks noGrp="1"/>
          </p:cNvSpPr>
          <p:nvPr>
            <p:ph type="body" sz="half" idx="1"/>
          </p:nvPr>
        </p:nvSpPr>
        <p:spPr>
          <a:xfrm>
            <a:off x="814389" y="820342"/>
            <a:ext cx="3754437"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19135716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613378"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4663679"/>
            <a:ext cx="1905000" cy="3429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355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pic>
        <p:nvPicPr>
          <p:cNvPr id="6" name="Picture 8" descr="Cover-6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163" y="0"/>
            <a:ext cx="1331912"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62"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424963" name="Rectangle 3"/>
          <p:cNvSpPr>
            <a:spLocks noGrp="1" noChangeArrowheads="1"/>
          </p:cNvSpPr>
          <p:nvPr>
            <p:ph type="subTitle" idx="1"/>
          </p:nvPr>
        </p:nvSpPr>
        <p:spPr>
          <a:xfrm>
            <a:off x="1371600" y="2914650"/>
            <a:ext cx="6400800" cy="1314450"/>
          </a:xfrm>
        </p:spPr>
        <p:txBody>
          <a:bodyPr/>
          <a:lstStyle>
            <a:lvl1pPr marL="0" indent="0" algn="ctr">
              <a:buFont typeface="Monotype Sorts" charset="2"/>
              <a:buNone/>
              <a:defRPr/>
            </a:lvl1pPr>
          </a:lstStyle>
          <a:p>
            <a:r>
              <a:rPr lang="en-US"/>
              <a:t>Click to edit Master subtitle style</a:t>
            </a:r>
          </a:p>
        </p:txBody>
      </p:sp>
    </p:spTree>
    <p:extLst>
      <p:ext uri="{BB962C8B-B14F-4D97-AF65-F5344CB8AC3E}">
        <p14:creationId xmlns:p14="http://schemas.microsoft.com/office/powerpoint/2010/main" val="4111494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410826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82243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367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4/11/24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6345913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4/11/24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679062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4/11/24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22949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4/11/24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7653911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352030060"/>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1742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a:t>
            </a:r>
            <a:r>
              <a:rPr lang="en-US" altLang="en-US" sz="900" b="1" dirty="0" err="1">
                <a:solidFill>
                  <a:srgbClr val="002060"/>
                </a:solidFill>
              </a:rPr>
              <a:t>Korth</a:t>
            </a:r>
            <a:r>
              <a:rPr lang="en-US" altLang="en-US" sz="900" b="1" dirty="0">
                <a:solidFill>
                  <a:srgbClr val="002060"/>
                </a:solidFill>
              </a:rPr>
              <a:t>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4874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7" name="Rectangle 4">
            <a:extLst>
              <a:ext uri="{FF2B5EF4-FFF2-40B4-BE49-F238E27FC236}">
                <a16:creationId xmlns:a16="http://schemas.microsoft.com/office/drawing/2014/main" id="{51BECEEC-3BC9-4D4E-99DA-2E5AA4578487}"/>
              </a:ext>
            </a:extLst>
          </p:cNvPr>
          <p:cNvSpPr>
            <a:spLocks noGrp="1" noChangeArrowheads="1"/>
          </p:cNvSpPr>
          <p:nvPr>
            <p:ph type="ftr" sz="quarter" idx="10"/>
          </p:nvPr>
        </p:nvSpPr>
        <p:spPr bwMode="auto">
          <a:xfrm>
            <a:off x="2862263" y="4335066"/>
            <a:ext cx="344805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4663679"/>
            <a:ext cx="1905000" cy="342900"/>
          </a:xfrm>
          <a:prstGeom prst="rect">
            <a:avLst/>
          </a:prstGeom>
        </p:spPr>
        <p:txBody>
          <a:bodyPr/>
          <a:lstStyle>
            <a:lvl1pPr>
              <a:defRPr smtClean="0">
                <a:solidFill>
                  <a:srgbClr val="578963"/>
                </a:solidFill>
              </a:defRPr>
            </a:lvl1pPr>
          </a:lstStyle>
          <a:p>
            <a:pPr>
              <a:defRPr/>
            </a:pPr>
            <a:fld id="{441F42D0-7627-45E8-BCAB-6293FCFFA666}"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 y="9252"/>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5225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a:prstGeom prst="rect">
            <a:avLst/>
          </a:prstGeo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a:prstGeom prst="rect">
            <a:avLst/>
          </a:prstGeo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768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4/11/24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699611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4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em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2.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image" Target="../media/image2.jpe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5.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8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Introduction to Databases (S24) - Lecture 12: Module II (5), NoSQL (5), Big Data</a:t>
            </a:r>
            <a:r>
              <a:rPr lang="en-US" altLang="en-US" sz="800" i="1" dirty="0">
                <a:solidFill>
                  <a:schemeClr val="bg1"/>
                </a:solidFill>
              </a:rPr>
              <a:t>	</a:t>
            </a:r>
            <a:r>
              <a:rPr lang="en-US" altLang="en-US" sz="1000" i="1" dirty="0">
                <a:solidFill>
                  <a:schemeClr val="bg1"/>
                </a:solidFill>
              </a:rPr>
              <a:t>		</a:t>
            </a:r>
            <a:r>
              <a:rPr lang="de-DE" altLang="en-US" sz="800" i="1" dirty="0">
                <a:solidFill>
                  <a:schemeClr val="bg1"/>
                </a:solidFill>
              </a:rPr>
              <a:t>© Donald F. Ferguson, 2024</a:t>
            </a:r>
            <a:endParaRPr lang="en-US" altLang="en-US" sz="8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53" r:id="rId8"/>
    <p:sldLayoutId id="2147493694"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2" name="TextBox 9">
            <a:extLst>
              <a:ext uri="{FF2B5EF4-FFF2-40B4-BE49-F238E27FC236}">
                <a16:creationId xmlns:a16="http://schemas.microsoft.com/office/drawing/2014/main" id="{070FACEE-A53F-946E-0926-0A138DA887C9}"/>
              </a:ext>
            </a:extLst>
          </p:cNvPr>
          <p:cNvSpPr txBox="1">
            <a:spLocks noChangeArrowheads="1"/>
          </p:cNvSpPr>
          <p:nvPr userDrawn="1"/>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85745973"/>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 id="2147493709"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18.</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8369307"/>
      </p:ext>
    </p:extLst>
  </p:cSld>
  <p:clrMap bg1="lt1" tx1="dk1" bg2="lt2" tx2="dk2" accent1="accent1" accent2="accent2" accent3="accent3" accent4="accent4" accent5="accent5" accent6="accent6" hlink="hlink" folHlink="folHlink"/>
  <p:sldLayoutIdLst>
    <p:sldLayoutId id="2147493711" r:id="rId1"/>
    <p:sldLayoutId id="2147493712" r:id="rId2"/>
    <p:sldLayoutId id="2147493713" r:id="rId3"/>
    <p:sldLayoutId id="2147493714" r:id="rId4"/>
    <p:sldLayoutId id="2147493715" r:id="rId5"/>
    <p:sldLayoutId id="2147493716" r:id="rId6"/>
    <p:sldLayoutId id="2147493717" r:id="rId7"/>
    <p:sldLayoutId id="2147493718" r:id="rId8"/>
    <p:sldLayoutId id="2147493719" r:id="rId9"/>
    <p:sldLayoutId id="2147493720" r:id="rId10"/>
    <p:sldLayoutId id="2147493721" r:id="rId11"/>
    <p:sldLayoutId id="2147493722" r:id="rId12"/>
    <p:sldLayoutId id="2147493723" r:id="rId13"/>
    <p:sldLayoutId id="2147493724"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fld id="{B11C6810-CB31-4E30-9B86-57880A05BB4E}" type="slidenum">
              <a:rPr lang="en-US" altLang="en-US" smtClean="0"/>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17.</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A69B54C0-8EB7-4834-9342-A9C86C117E2A}"/>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3195126"/>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 id="2147493734" r:id="rId9"/>
    <p:sldLayoutId id="2147493735" r:id="rId10"/>
    <p:sldLayoutId id="2147493736" r:id="rId11"/>
    <p:sldLayoutId id="2147493737" r:id="rId12"/>
    <p:sldLayoutId id="2147493738" r:id="rId13"/>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650876" y="820342"/>
            <a:ext cx="782478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11.</a:t>
            </a:r>
            <a:fld id="{370CC2A8-7410-4F9E-B2CB-FCF9B3031B7B}"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4083844"/>
            <a:ext cx="227012" cy="35719"/>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94A5DBF8-AE74-4D26-9D0D-4F4706989ED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1"/>
            <a:ext cx="639762"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06567"/>
      </p:ext>
    </p:extLst>
  </p:cSld>
  <p:clrMap bg1="lt1" tx1="dk1" bg2="lt2" tx2="dk2" accent1="accent1" accent2="accent2" accent3="accent3" accent4="accent4" accent5="accent5" accent6="accent6" hlink="hlink" folHlink="folHlink"/>
  <p:sldLayoutIdLst>
    <p:sldLayoutId id="2147493740" r:id="rId1"/>
    <p:sldLayoutId id="2147493741" r:id="rId2"/>
    <p:sldLayoutId id="2147493742" r:id="rId3"/>
    <p:sldLayoutId id="2147493743" r:id="rId4"/>
    <p:sldLayoutId id="2147493744" r:id="rId5"/>
    <p:sldLayoutId id="2147493745" r:id="rId6"/>
    <p:sldLayoutId id="2147493746" r:id="rId7"/>
    <p:sldLayoutId id="2147493747" r:id="rId8"/>
    <p:sldLayoutId id="2147493748" r:id="rId9"/>
    <p:sldLayoutId id="2147493749" r:id="rId10"/>
    <p:sldLayoutId id="2147493750" r:id="rId11"/>
    <p:sldLayoutId id="2147493751" r:id="rId12"/>
    <p:sldLayoutId id="2147493752" r:id="rId13"/>
    <p:sldLayoutId id="2147493753" r:id="rId14"/>
  </p:sldLayoutIdLst>
  <p:txStyles>
    <p:titleStyle>
      <a:lvl1pPr algn="ctr" rtl="0" eaLnBrk="1" fontAlgn="base" hangingPunct="1">
        <a:spcBef>
          <a:spcPct val="0"/>
        </a:spcBef>
        <a:spcAft>
          <a:spcPct val="0"/>
        </a:spcAft>
        <a:defRPr kumimoji="1" sz="21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charset="0"/>
          <a:cs typeface="MS PGothic" charset="0"/>
        </a:defRPr>
      </a:lvl5pPr>
      <a:lvl6pPr marL="3429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1" fontAlgn="base" hangingPunct="1">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1" fontAlgn="base" hangingPunct="1">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charset="0"/>
          <a:cs typeface="MS PGothic" charset="0"/>
        </a:defRPr>
      </a:lvl1pPr>
      <a:lvl2pPr marL="557213" indent="-214313" algn="l" rtl="0" eaLnBrk="1" fontAlgn="base" hangingPunct="1">
        <a:spcBef>
          <a:spcPct val="35000"/>
        </a:spcBef>
        <a:spcAft>
          <a:spcPct val="0"/>
        </a:spcAft>
        <a:buClr>
          <a:srgbClr val="FF9933"/>
        </a:buClr>
        <a:buSzPct val="90000"/>
        <a:buFont typeface="Monotype Sorts" pitchFamily="-65" charset="2"/>
        <a:buChar char="l"/>
        <a:defRPr kumimoji="1" sz="1275">
          <a:solidFill>
            <a:schemeClr val="tx1"/>
          </a:solidFill>
          <a:latin typeface="+mn-lt"/>
          <a:ea typeface="MS PGothic" charset="0"/>
          <a:cs typeface="MS PGothic" charset="0"/>
        </a:defRPr>
      </a:lvl2pPr>
      <a:lvl3pPr marL="814388" indent="-171450" algn="l" rtl="0" eaLnBrk="1" fontAlgn="base" hangingPunct="1">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charset="0"/>
          <a:cs typeface="MS PGothic" charset="0"/>
        </a:defRPr>
      </a:lvl3pPr>
      <a:lvl4pPr marL="1071563" indent="-171450" algn="l" rtl="0" eaLnBrk="1" fontAlgn="base" hangingPunct="1">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charset="0"/>
          <a:cs typeface="MS PGothic" charset="0"/>
        </a:defRPr>
      </a:lvl4pPr>
      <a:lvl5pPr marL="1328738" indent="-171450" algn="l" rtl="0" eaLnBrk="1" fontAlgn="base" hangingPunct="1">
        <a:spcBef>
          <a:spcPct val="35000"/>
        </a:spcBef>
        <a:spcAft>
          <a:spcPct val="0"/>
        </a:spcAft>
        <a:buClr>
          <a:schemeClr val="tx2"/>
        </a:buClr>
        <a:buSzPct val="75000"/>
        <a:buChar char="»"/>
        <a:defRPr kumimoji="1" sz="1275">
          <a:solidFill>
            <a:schemeClr val="tx1"/>
          </a:solidFill>
          <a:latin typeface="+mn-lt"/>
          <a:ea typeface="MS PGothic" charset="0"/>
          <a:cs typeface="MS PGothic" charset="0"/>
        </a:defRPr>
      </a:lvl5pPr>
      <a:lvl6pPr marL="16716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dirty="0">
                <a:solidFill>
                  <a:schemeClr val="bg1"/>
                </a:solidFill>
              </a:rPr>
              <a:t>Lecture 12 – Isolation, CAP, Big Data</a:t>
            </a:r>
          </a:p>
          <a:p>
            <a:pPr marL="0" marR="0" indent="0" algn="l" defTabSz="457200" rtl="0" eaLnBrk="1" fontAlgn="base" latinLnBrk="0" hangingPunct="1">
              <a:lnSpc>
                <a:spcPct val="100000"/>
              </a:lnSpc>
              <a:spcBef>
                <a:spcPct val="0"/>
              </a:spcBef>
              <a:spcAft>
                <a:spcPct val="0"/>
              </a:spcAft>
              <a:buClrTx/>
              <a:buSzTx/>
              <a:buFontTx/>
              <a:buNone/>
              <a:tabLst/>
              <a:defRPr/>
            </a:pP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13693947"/>
      </p:ext>
    </p:extLst>
  </p:cSld>
  <p:clrMap bg1="lt1" tx1="dk1" bg2="lt2" tx2="dk2" accent1="accent1" accent2="accent2" accent3="accent3" accent4="accent4" accent5="accent5" accent6="accent6" hlink="hlink" folHlink="folHlink"/>
  <p:sldLayoutIdLst>
    <p:sldLayoutId id="2147493755" r:id="rId1"/>
    <p:sldLayoutId id="2147493756" r:id="rId2"/>
    <p:sldLayoutId id="2147493757" r:id="rId3"/>
    <p:sldLayoutId id="2147493758" r:id="rId4"/>
    <p:sldLayoutId id="2147493759" r:id="rId5"/>
    <p:sldLayoutId id="2147493760" r:id="rId6"/>
    <p:sldLayoutId id="2147493761" r:id="rId7"/>
    <p:sldLayoutId id="2147493762" r:id="rId8"/>
    <p:sldLayoutId id="2147493763" r:id="rId9"/>
    <p:sldLayoutId id="2147493764" r:id="rId10"/>
    <p:sldLayoutId id="2147493765"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9.xml"/><Relationship Id="rId1" Type="http://schemas.openxmlformats.org/officeDocument/2006/relationships/slideLayout" Target="../slideLayouts/slideLayout38.xml"/><Relationship Id="rId4" Type="http://schemas.openxmlformats.org/officeDocument/2006/relationships/image" Target="../media/image17.emf"/></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1.xml"/><Relationship Id="rId5" Type="http://schemas.openxmlformats.org/officeDocument/2006/relationships/image" Target="../media/image42.tiff"/><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1.xml"/><Relationship Id="rId4" Type="http://schemas.openxmlformats.org/officeDocument/2006/relationships/image" Target="../media/image46.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1.xml"/><Relationship Id="rId5" Type="http://schemas.openxmlformats.org/officeDocument/2006/relationships/image" Target="../media/image50.tiff"/><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64.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51.xml"/><Relationship Id="rId4" Type="http://schemas.openxmlformats.org/officeDocument/2006/relationships/image" Target="../media/image64.svg"/></Relationships>
</file>

<file path=ppt/slides/_rels/slide8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51.xml"/><Relationship Id="rId4" Type="http://schemas.openxmlformats.org/officeDocument/2006/relationships/image" Target="../media/image67.sv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51.xml"/><Relationship Id="rId5" Type="http://schemas.openxmlformats.org/officeDocument/2006/relationships/image" Target="../media/image70.png"/><Relationship Id="rId4" Type="http://schemas.openxmlformats.org/officeDocument/2006/relationships/image" Target="../media/image6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51.xml"/><Relationship Id="rId4" Type="http://schemas.openxmlformats.org/officeDocument/2006/relationships/image" Target="../media/image78.svg"/></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51.xml"/><Relationship Id="rId4" Type="http://schemas.openxmlformats.org/officeDocument/2006/relationships/image" Target="../media/image8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12</a:t>
            </a:r>
            <a:br>
              <a:rPr lang="en-US" altLang="en-US" sz="2800" i="1" dirty="0"/>
            </a:br>
            <a:r>
              <a:rPr lang="en-US" altLang="en-US" sz="2800" i="1" dirty="0"/>
              <a:t>Module II (5), NoSQL (5),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1655686" y="826873"/>
            <a:ext cx="5772705" cy="4025979"/>
          </a:xfrm>
        </p:spPr>
        <p:txBody>
          <a:bodyPr/>
          <a:lstStyle/>
          <a:p>
            <a:r>
              <a:rPr lang="en-US" altLang="en-US" b="1" dirty="0">
                <a:solidFill>
                  <a:srgbClr val="002060"/>
                </a:solidFill>
              </a:rPr>
              <a:t>Lock-compatibility matrix</a:t>
            </a:r>
          </a:p>
          <a:p>
            <a:endParaRPr lang="en-US" altLang="en-US" dirty="0">
              <a:solidFill>
                <a:schemeClr val="tx2"/>
              </a:solidFill>
            </a:endParaRPr>
          </a:p>
          <a:p>
            <a:endParaRPr lang="en-US" altLang="en-US" dirty="0"/>
          </a:p>
          <a:p>
            <a:endParaRPr lang="en-US" altLang="en-US" dirty="0"/>
          </a:p>
          <a:p>
            <a:pPr>
              <a:buFont typeface="Monotype Sorts" charset="2"/>
              <a:buNone/>
            </a:pPr>
            <a:endParaRPr lang="en-US" altLang="en-US" dirty="0"/>
          </a:p>
          <a:p>
            <a:r>
              <a:rPr lang="en-US" altLang="en-US" dirty="0"/>
              <a:t>A transaction may be granted a lock on an item if the requested lock is compatible with locks already held on the item by other transactions</a:t>
            </a:r>
          </a:p>
          <a:p>
            <a:r>
              <a:rPr lang="en-US" altLang="en-US" dirty="0"/>
              <a:t>Any number of transactions can hold shared locks on an item, </a:t>
            </a:r>
          </a:p>
          <a:p>
            <a:r>
              <a:rPr lang="en-US" altLang="en-US"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10" y="1263254"/>
            <a:ext cx="1434703" cy="82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49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1662344" y="826873"/>
            <a:ext cx="6114819" cy="4025979"/>
          </a:xfrm>
        </p:spPr>
        <p:txBody>
          <a:bodyPr/>
          <a:lstStyle/>
          <a:p>
            <a:r>
              <a:rPr lang="en-US" altLang="en-US" dirty="0"/>
              <a:t>Example of a transaction performing locking:</a:t>
            </a:r>
          </a:p>
          <a:p>
            <a:pPr>
              <a:buFont typeface="Monotype Sorts" charset="2"/>
              <a:buNone/>
            </a:pPr>
            <a:r>
              <a:rPr lang="en-US" altLang="en-US" dirty="0"/>
              <a:t>                       </a:t>
            </a:r>
            <a:r>
              <a:rPr lang="en-US" altLang="en-US" i="1" dirty="0"/>
              <a:t>T</a:t>
            </a:r>
            <a:r>
              <a:rPr lang="en-US" altLang="en-US" i="1" baseline="-25000" dirty="0"/>
              <a:t>2</a:t>
            </a:r>
            <a:r>
              <a:rPr lang="en-US" altLang="en-US" dirty="0"/>
              <a:t>:</a:t>
            </a:r>
            <a:r>
              <a:rPr lang="en-US" altLang="en-US" b="1" dirty="0"/>
              <a:t> lock-S</a:t>
            </a:r>
            <a:r>
              <a:rPr lang="en-US" altLang="en-US" i="1" dirty="0"/>
              <a:t>(A)</a:t>
            </a:r>
            <a:r>
              <a:rPr lang="en-US" altLang="en-US" dirty="0"/>
              <a:t>;</a:t>
            </a:r>
          </a:p>
          <a:p>
            <a:pPr>
              <a:buFont typeface="Monotype Sorts" charset="2"/>
              <a:buNone/>
            </a:pPr>
            <a:r>
              <a:rPr lang="en-US" altLang="en-US" b="1" dirty="0"/>
              <a:t>                             read </a:t>
            </a:r>
            <a:r>
              <a:rPr lang="en-US" altLang="en-US" i="1" dirty="0"/>
              <a:t>(A)</a:t>
            </a:r>
            <a:r>
              <a:rPr lang="en-US" altLang="en-US" dirty="0"/>
              <a:t>;</a:t>
            </a:r>
          </a:p>
          <a:p>
            <a:pPr>
              <a:buFont typeface="Monotype Sorts" charset="2"/>
              <a:buNone/>
            </a:pPr>
            <a:r>
              <a:rPr lang="en-US" altLang="en-US" b="1" dirty="0"/>
              <a:t>                             unlock</a:t>
            </a:r>
            <a:r>
              <a:rPr lang="en-US" altLang="en-US" i="1" dirty="0"/>
              <a:t>(A)</a:t>
            </a:r>
            <a:r>
              <a:rPr lang="en-US" altLang="en-US" dirty="0"/>
              <a:t>;</a:t>
            </a:r>
          </a:p>
          <a:p>
            <a:pPr>
              <a:buFont typeface="Monotype Sorts" charset="2"/>
              <a:buNone/>
            </a:pPr>
            <a:endParaRPr lang="en-US" altLang="en-US" dirty="0"/>
          </a:p>
          <a:p>
            <a:pPr>
              <a:buFont typeface="Monotype Sorts" charset="2"/>
              <a:buNone/>
            </a:pPr>
            <a:r>
              <a:rPr lang="en-US" altLang="en-US" b="1" dirty="0"/>
              <a:t>                             lock-S</a:t>
            </a:r>
            <a:r>
              <a:rPr lang="en-US" altLang="en-US" i="1" dirty="0"/>
              <a:t>(B)</a:t>
            </a:r>
            <a:r>
              <a:rPr lang="en-US" altLang="en-US" dirty="0"/>
              <a:t>;</a:t>
            </a:r>
          </a:p>
          <a:p>
            <a:pPr>
              <a:buFont typeface="Monotype Sorts" charset="2"/>
              <a:buNone/>
            </a:pPr>
            <a:r>
              <a:rPr lang="en-US" altLang="en-US" b="1" dirty="0"/>
              <a:t>                             read </a:t>
            </a:r>
            <a:r>
              <a:rPr lang="en-US" altLang="en-US" i="1" dirty="0"/>
              <a:t>(B)</a:t>
            </a:r>
            <a:r>
              <a:rPr lang="en-US" altLang="en-US" dirty="0"/>
              <a:t>;</a:t>
            </a:r>
          </a:p>
          <a:p>
            <a:pPr>
              <a:buFont typeface="Monotype Sorts" charset="2"/>
              <a:buNone/>
            </a:pPr>
            <a:r>
              <a:rPr lang="en-US" altLang="en-US" b="1" dirty="0"/>
              <a:t>                             unlock</a:t>
            </a:r>
            <a:r>
              <a:rPr lang="en-US" altLang="en-US" i="1" dirty="0"/>
              <a:t>(B)</a:t>
            </a:r>
            <a:r>
              <a:rPr lang="en-US" altLang="en-US" dirty="0"/>
              <a:t>;</a:t>
            </a:r>
          </a:p>
          <a:p>
            <a:pPr>
              <a:buFont typeface="Monotype Sorts" charset="2"/>
              <a:buNone/>
            </a:pPr>
            <a:r>
              <a:rPr lang="en-US" altLang="en-US" b="1" dirty="0"/>
              <a:t>                             display</a:t>
            </a:r>
            <a:r>
              <a:rPr lang="en-US" altLang="en-US" i="1" dirty="0"/>
              <a:t>(A+B)</a:t>
            </a:r>
          </a:p>
          <a:p>
            <a:r>
              <a:rPr lang="en-US" altLang="en-US" dirty="0"/>
              <a:t>Locking as above is </a:t>
            </a:r>
            <a:r>
              <a:rPr lang="en-US" altLang="en-US" i="1" u="sng" dirty="0"/>
              <a:t>not sufficient </a:t>
            </a:r>
            <a:r>
              <a:rPr lang="en-US" altLang="en-US" dirty="0"/>
              <a:t>to guarantee serializability</a:t>
            </a:r>
          </a:p>
        </p:txBody>
      </p:sp>
    </p:spTree>
    <p:extLst>
      <p:ext uri="{BB962C8B-B14F-4D97-AF65-F5344CB8AC3E}">
        <p14:creationId xmlns:p14="http://schemas.microsoft.com/office/powerpoint/2010/main" val="25581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662343" y="826873"/>
            <a:ext cx="5699465" cy="4025979"/>
          </a:xfrm>
        </p:spPr>
        <p:txBody>
          <a:bodyPr/>
          <a:lstStyle/>
          <a:p>
            <a:pPr>
              <a:lnSpc>
                <a:spcPct val="90000"/>
              </a:lnSpc>
            </a:pPr>
            <a:r>
              <a:rPr lang="en-US" altLang="en-US" dirty="0"/>
              <a:t>Consider the partial schedule</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buFont typeface="Monotype Sorts" charset="2"/>
              <a:buNone/>
            </a:pPr>
            <a:br>
              <a:rPr lang="en-US" altLang="en-US" dirty="0"/>
            </a:br>
            <a:endParaRPr lang="en-US" altLang="en-US" dirty="0"/>
          </a:p>
          <a:p>
            <a:pPr marL="0" indent="0">
              <a:lnSpc>
                <a:spcPct val="90000"/>
              </a:lnSpc>
              <a:buNone/>
            </a:pPr>
            <a:endParaRPr lang="en-US" altLang="en-US" dirty="0"/>
          </a:p>
          <a:p>
            <a:pPr>
              <a:lnSpc>
                <a:spcPct val="90000"/>
              </a:lnSpc>
              <a:buFont typeface="Monotype Sorts" charset="2"/>
              <a:buNone/>
            </a:pPr>
            <a:endParaRPr lang="en-US" altLang="en-US" dirty="0"/>
          </a:p>
          <a:p>
            <a:pPr>
              <a:lnSpc>
                <a:spcPct val="90000"/>
              </a:lnSpc>
              <a:buFont typeface="Monotype Sorts" charset="2"/>
              <a:buNone/>
            </a:pPr>
            <a:endParaRPr lang="en-US" altLang="en-US" dirty="0"/>
          </a:p>
          <a:p>
            <a:pPr>
              <a:lnSpc>
                <a:spcPct val="90000"/>
              </a:lnSpc>
            </a:pPr>
            <a:r>
              <a:rPr lang="en-US" altLang="en-US" dirty="0"/>
              <a:t>Neither </a:t>
            </a:r>
            <a:r>
              <a:rPr lang="en-US" altLang="en-US" i="1" dirty="0"/>
              <a:t>T</a:t>
            </a:r>
            <a:r>
              <a:rPr lang="en-US" altLang="en-US" i="1" baseline="-25000" dirty="0"/>
              <a:t>3</a:t>
            </a:r>
            <a:r>
              <a:rPr lang="en-US" altLang="en-US" dirty="0"/>
              <a:t> nor </a:t>
            </a:r>
            <a:r>
              <a:rPr lang="en-US" altLang="en-US" i="1" dirty="0"/>
              <a:t>T</a:t>
            </a:r>
            <a:r>
              <a:rPr lang="en-US" altLang="en-US" i="1" baseline="-25000" dirty="0"/>
              <a:t>4</a:t>
            </a:r>
            <a:r>
              <a:rPr lang="en-US" altLang="en-US" dirty="0"/>
              <a:t> can make progress — executing  </a:t>
            </a:r>
            <a:r>
              <a:rPr lang="en-US" altLang="en-US" b="1" dirty="0"/>
              <a:t>lock-S</a:t>
            </a:r>
            <a:r>
              <a:rPr lang="en-US" altLang="en-US" i="1" dirty="0"/>
              <a:t>(B)</a:t>
            </a:r>
            <a:r>
              <a:rPr lang="en-US" altLang="en-US" dirty="0"/>
              <a:t> causes </a:t>
            </a:r>
            <a:r>
              <a:rPr lang="en-US" altLang="en-US" i="1" dirty="0"/>
              <a:t>T</a:t>
            </a:r>
            <a:r>
              <a:rPr lang="en-US" altLang="en-US" i="1" baseline="-25000" dirty="0"/>
              <a:t>4</a:t>
            </a:r>
            <a:r>
              <a:rPr lang="en-US" altLang="en-US" dirty="0"/>
              <a:t> to wait for </a:t>
            </a:r>
            <a:r>
              <a:rPr lang="en-US" altLang="en-US" i="1" dirty="0"/>
              <a:t>T</a:t>
            </a:r>
            <a:r>
              <a:rPr lang="en-US" altLang="en-US" i="1" baseline="-25000" dirty="0"/>
              <a:t>3</a:t>
            </a:r>
            <a:r>
              <a:rPr lang="en-US" altLang="en-US" dirty="0"/>
              <a:t> to release its lock on </a:t>
            </a:r>
            <a:r>
              <a:rPr lang="en-US" altLang="en-US" i="1" dirty="0"/>
              <a:t>B</a:t>
            </a:r>
            <a:r>
              <a:rPr lang="en-US" altLang="en-US" dirty="0"/>
              <a:t>, while executing  </a:t>
            </a:r>
            <a:r>
              <a:rPr lang="en-US" altLang="en-US" b="1" dirty="0"/>
              <a:t>lock-X</a:t>
            </a:r>
            <a:r>
              <a:rPr lang="en-US" altLang="en-US" i="1" dirty="0"/>
              <a:t>(A)</a:t>
            </a:r>
            <a:r>
              <a:rPr lang="en-US" altLang="en-US" dirty="0"/>
              <a:t> causes </a:t>
            </a:r>
            <a:r>
              <a:rPr lang="en-US" altLang="en-US" i="1" dirty="0"/>
              <a:t>T</a:t>
            </a:r>
            <a:r>
              <a:rPr lang="en-US" altLang="en-US" i="1" baseline="-25000" dirty="0"/>
              <a:t>3</a:t>
            </a:r>
            <a:r>
              <a:rPr lang="en-US" altLang="en-US" i="1" dirty="0"/>
              <a:t> </a:t>
            </a:r>
            <a:r>
              <a:rPr lang="en-US" altLang="en-US" dirty="0"/>
              <a:t> to wait for </a:t>
            </a:r>
            <a:r>
              <a:rPr lang="en-US" altLang="en-US" i="1" dirty="0"/>
              <a:t>T</a:t>
            </a:r>
            <a:r>
              <a:rPr lang="en-US" altLang="en-US" i="1" baseline="-25000" dirty="0"/>
              <a:t>4</a:t>
            </a:r>
            <a:r>
              <a:rPr lang="en-US" altLang="en-US" dirty="0"/>
              <a:t> to release its lock on </a:t>
            </a:r>
            <a:r>
              <a:rPr lang="en-US" altLang="en-US" i="1" dirty="0"/>
              <a:t>A</a:t>
            </a:r>
            <a:r>
              <a:rPr lang="en-US" altLang="en-US" dirty="0"/>
              <a:t>.</a:t>
            </a:r>
          </a:p>
          <a:p>
            <a:pPr>
              <a:lnSpc>
                <a:spcPct val="90000"/>
              </a:lnSpc>
            </a:pPr>
            <a:r>
              <a:rPr lang="en-US" altLang="en-US" dirty="0"/>
              <a:t>Such a situation is called a </a:t>
            </a:r>
            <a:r>
              <a:rPr lang="en-US" altLang="en-US" b="1" dirty="0">
                <a:solidFill>
                  <a:srgbClr val="002060"/>
                </a:solidFill>
              </a:rPr>
              <a:t>deadlock</a:t>
            </a:r>
            <a:r>
              <a:rPr lang="en-US" altLang="en-US" dirty="0"/>
              <a:t>. </a:t>
            </a:r>
          </a:p>
          <a:p>
            <a:pPr lvl="1">
              <a:lnSpc>
                <a:spcPct val="90000"/>
              </a:lnSpc>
            </a:pPr>
            <a:r>
              <a:rPr lang="en-US" altLang="en-US" dirty="0"/>
              <a:t>To handle a deadlock one of </a:t>
            </a:r>
            <a:r>
              <a:rPr lang="en-US" altLang="en-US" i="1" dirty="0"/>
              <a:t>T</a:t>
            </a:r>
            <a:r>
              <a:rPr lang="en-US" altLang="en-US" i="1" baseline="-25000" dirty="0"/>
              <a:t>3</a:t>
            </a:r>
            <a:r>
              <a:rPr lang="en-US" altLang="en-US" dirty="0"/>
              <a:t> or </a:t>
            </a:r>
            <a:r>
              <a:rPr lang="en-US" altLang="en-US" i="1" dirty="0"/>
              <a:t>T</a:t>
            </a:r>
            <a:r>
              <a:rPr lang="en-US" altLang="en-US" i="1" baseline="-25000" dirty="0"/>
              <a:t>4</a:t>
            </a:r>
            <a:r>
              <a:rPr lang="en-US" altLang="en-US" dirty="0"/>
              <a:t> must be rolled back </a:t>
            </a:r>
            <a:br>
              <a:rPr lang="en-US" altLang="en-US" dirty="0"/>
            </a:br>
            <a:r>
              <a:rPr lang="en-US" altLang="en-US"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1293" y="1032388"/>
            <a:ext cx="1984724" cy="1974440"/>
          </a:xfrm>
          <a:prstGeom prst="rect">
            <a:avLst/>
          </a:prstGeom>
        </p:spPr>
      </p:pic>
    </p:spTree>
    <p:extLst>
      <p:ext uri="{BB962C8B-B14F-4D97-AF65-F5344CB8AC3E}">
        <p14:creationId xmlns:p14="http://schemas.microsoft.com/office/powerpoint/2010/main" val="98706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669002" y="826873"/>
            <a:ext cx="5766047" cy="4025979"/>
          </a:xfrm>
        </p:spPr>
        <p:txBody>
          <a:bodyPr/>
          <a:lstStyle/>
          <a:p>
            <a:r>
              <a:rPr lang="en-US" altLang="en-US" dirty="0"/>
              <a:t>The potential for deadlock exists in most locking protocols. Deadlocks are a necessary evil.</a:t>
            </a:r>
          </a:p>
          <a:p>
            <a:r>
              <a:rPr lang="en-US" altLang="en-US" b="1" dirty="0">
                <a:solidFill>
                  <a:srgbClr val="002060"/>
                </a:solidFill>
              </a:rPr>
              <a:t>Starvation</a:t>
            </a:r>
            <a:r>
              <a:rPr lang="en-US" altLang="en-US" dirty="0"/>
              <a:t> is also possible if concurrency control manager is badly designed. For example:</a:t>
            </a:r>
          </a:p>
          <a:p>
            <a:pPr lvl="1"/>
            <a:r>
              <a:rPr lang="en-US" altLang="en-US" dirty="0"/>
              <a:t>A transaction may be waiting for an X-lock on an item, while a sequence of other transactions request and are granted an S-lock on the same item.  </a:t>
            </a:r>
          </a:p>
          <a:p>
            <a:pPr lvl="1"/>
            <a:r>
              <a:rPr lang="en-US" altLang="en-US" dirty="0"/>
              <a:t>The same transaction is repeatedly rolled back due to deadlocks.</a:t>
            </a:r>
          </a:p>
          <a:p>
            <a:r>
              <a:rPr lang="en-US" altLang="en-US" dirty="0"/>
              <a:t>Concurrency control manager can be designed to prevent starvation.</a:t>
            </a:r>
          </a:p>
        </p:txBody>
      </p:sp>
    </p:spTree>
    <p:extLst>
      <p:ext uri="{BB962C8B-B14F-4D97-AF65-F5344CB8AC3E}">
        <p14:creationId xmlns:p14="http://schemas.microsoft.com/office/powerpoint/2010/main" val="533207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52134" y="826873"/>
            <a:ext cx="3597948" cy="4025979"/>
          </a:xfrm>
        </p:spPr>
        <p:txBody>
          <a:bodyPr/>
          <a:lstStyle/>
          <a:p>
            <a:r>
              <a:rPr lang="en-US" altLang="en-US" dirty="0"/>
              <a:t>A protocol which ensures conflict-serializable schedules.</a:t>
            </a:r>
          </a:p>
          <a:p>
            <a:r>
              <a:rPr lang="en-US" altLang="en-US" dirty="0"/>
              <a:t>Phase 1: </a:t>
            </a:r>
            <a:r>
              <a:rPr lang="en-US" altLang="en-US" b="1" dirty="0">
                <a:solidFill>
                  <a:srgbClr val="002060"/>
                </a:solidFill>
              </a:rPr>
              <a:t>Growing Phase</a:t>
            </a:r>
          </a:p>
          <a:p>
            <a:pPr lvl="1"/>
            <a:r>
              <a:rPr lang="en-US" altLang="en-US" dirty="0"/>
              <a:t>Transaction may obtain locks </a:t>
            </a:r>
          </a:p>
          <a:p>
            <a:pPr lvl="1"/>
            <a:r>
              <a:rPr lang="en-US" altLang="en-US" dirty="0"/>
              <a:t>Transaction may not release locks</a:t>
            </a:r>
          </a:p>
          <a:p>
            <a:r>
              <a:rPr lang="en-US" altLang="en-US" dirty="0"/>
              <a:t>Phase 2: </a:t>
            </a:r>
            <a:r>
              <a:rPr lang="en-US" altLang="en-US" b="1" dirty="0">
                <a:solidFill>
                  <a:srgbClr val="002060"/>
                </a:solidFill>
              </a:rPr>
              <a:t>Shrinking Phase</a:t>
            </a:r>
          </a:p>
          <a:p>
            <a:pPr lvl="1"/>
            <a:r>
              <a:rPr lang="en-US" altLang="en-US" dirty="0"/>
              <a:t>Transaction may release locks</a:t>
            </a:r>
          </a:p>
          <a:p>
            <a:pPr lvl="1"/>
            <a:r>
              <a:rPr lang="en-US" altLang="en-US" dirty="0"/>
              <a:t>Transaction may not obtain locks</a:t>
            </a:r>
          </a:p>
          <a:p>
            <a:pPr>
              <a:lnSpc>
                <a:spcPct val="120000"/>
              </a:lnSpc>
            </a:pPr>
            <a:r>
              <a:rPr lang="en-US" altLang="en-US" dirty="0"/>
              <a:t>The protocol assures serializability. It can be proved that the transactions can be serialized in the order of their </a:t>
            </a:r>
            <a:r>
              <a:rPr lang="en-US" altLang="en-US" b="1" dirty="0">
                <a:solidFill>
                  <a:srgbClr val="002060"/>
                </a:solidFill>
              </a:rPr>
              <a:t>lock points</a:t>
            </a:r>
            <a:r>
              <a:rPr lang="en-US" altLang="en-US" i="1" dirty="0">
                <a:solidFill>
                  <a:srgbClr val="002060"/>
                </a:solidFill>
              </a:rPr>
              <a:t> </a:t>
            </a:r>
            <a:r>
              <a:rPr lang="en-US" altLang="en-US" dirty="0">
                <a:solidFill>
                  <a:srgbClr val="002060"/>
                </a:solidFill>
              </a:rPr>
              <a:t> </a:t>
            </a:r>
            <a:r>
              <a:rPr lang="en-US" altLang="en-US"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319451" y="1456362"/>
            <a:ext cx="2457711" cy="1344412"/>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892859" y="1395943"/>
            <a:ext cx="2266120" cy="4572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4045999" y="1937964"/>
            <a:ext cx="2853650" cy="27923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084686" y="2119017"/>
            <a:ext cx="1466055" cy="1303325"/>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471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669002" y="826873"/>
            <a:ext cx="5726097" cy="4025979"/>
          </a:xfrm>
        </p:spPr>
        <p:txBody>
          <a:bodyPr/>
          <a:lstStyle/>
          <a:p>
            <a:r>
              <a:rPr lang="en-US" altLang="en-US" dirty="0"/>
              <a:t>Two-phase locking </a:t>
            </a:r>
            <a:r>
              <a:rPr lang="en-US" altLang="en-US" i="1" dirty="0"/>
              <a:t>does not</a:t>
            </a:r>
            <a:r>
              <a:rPr lang="en-US" altLang="en-US" dirty="0"/>
              <a:t> ensure freedom from deadlocks</a:t>
            </a:r>
          </a:p>
          <a:p>
            <a:pPr>
              <a:lnSpc>
                <a:spcPct val="110000"/>
              </a:lnSpc>
            </a:pPr>
            <a:r>
              <a:rPr lang="en-US" altLang="en-US" dirty="0"/>
              <a:t>Extensions to basic two-phase locking needed to ensure recoverability of freedom from cascading roll-back</a:t>
            </a:r>
          </a:p>
          <a:p>
            <a:pPr lvl="1">
              <a:lnSpc>
                <a:spcPct val="110000"/>
              </a:lnSpc>
            </a:pPr>
            <a:r>
              <a:rPr lang="en-US" altLang="en-US" b="1" dirty="0">
                <a:solidFill>
                  <a:srgbClr val="002060"/>
                </a:solidFill>
              </a:rPr>
              <a:t>Strict two-phase locking: </a:t>
            </a:r>
            <a:r>
              <a:rPr lang="en-US" altLang="en-US" dirty="0"/>
              <a:t>a transaction must hold all its exclusive locks till it commits/aborts.</a:t>
            </a:r>
          </a:p>
          <a:p>
            <a:pPr lvl="2">
              <a:lnSpc>
                <a:spcPct val="110000"/>
              </a:lnSpc>
            </a:pPr>
            <a:r>
              <a:rPr lang="en-US" altLang="en-US" dirty="0"/>
              <a:t>Ensures recoverability and avoids cascading roll-backs</a:t>
            </a:r>
          </a:p>
          <a:p>
            <a:pPr lvl="1">
              <a:lnSpc>
                <a:spcPct val="110000"/>
              </a:lnSpc>
            </a:pPr>
            <a:r>
              <a:rPr lang="en-US" altLang="en-US" b="1" dirty="0">
                <a:solidFill>
                  <a:srgbClr val="002060"/>
                </a:solidFill>
              </a:rPr>
              <a:t>Rigorous two-phase locking</a:t>
            </a:r>
            <a:r>
              <a:rPr lang="en-US" altLang="en-US" dirty="0"/>
              <a:t>: a transaction must hold </a:t>
            </a:r>
            <a:r>
              <a:rPr lang="en-US" altLang="en-US" i="1" dirty="0"/>
              <a:t>all </a:t>
            </a:r>
            <a:r>
              <a:rPr lang="en-US" altLang="en-US" dirty="0"/>
              <a:t>locks till commit/abort. </a:t>
            </a:r>
          </a:p>
          <a:p>
            <a:pPr lvl="2">
              <a:lnSpc>
                <a:spcPct val="110000"/>
              </a:lnSpc>
            </a:pPr>
            <a:r>
              <a:rPr lang="en-US" altLang="en-US" dirty="0"/>
              <a:t>Transactions can be serialized in the order in which they commit.</a:t>
            </a:r>
          </a:p>
          <a:p>
            <a:pPr>
              <a:lnSpc>
                <a:spcPct val="110000"/>
              </a:lnSpc>
            </a:pPr>
            <a:r>
              <a:rPr lang="en-US" altLang="en-US" dirty="0"/>
              <a:t>Most databases implement rigorous two-phase locking, </a:t>
            </a:r>
            <a:r>
              <a:rPr lang="en-US" altLang="en-US" i="1" dirty="0"/>
              <a:t>but refer to it as simply two-phase locking</a:t>
            </a:r>
          </a:p>
        </p:txBody>
      </p:sp>
    </p:spTree>
    <p:extLst>
      <p:ext uri="{BB962C8B-B14F-4D97-AF65-F5344CB8AC3E}">
        <p14:creationId xmlns:p14="http://schemas.microsoft.com/office/powerpoint/2010/main" val="3330832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3315" name="Rectangle 3"/>
          <p:cNvSpPr>
            <a:spLocks noGrp="1" noChangeArrowheads="1"/>
          </p:cNvSpPr>
          <p:nvPr>
            <p:ph idx="1"/>
          </p:nvPr>
        </p:nvSpPr>
        <p:spPr>
          <a:xfrm>
            <a:off x="1652646" y="830105"/>
            <a:ext cx="3205660" cy="3850437"/>
          </a:xfrm>
        </p:spPr>
        <p:txBody>
          <a:bodyPr/>
          <a:lstStyle/>
          <a:p>
            <a:r>
              <a:rPr lang="en-US" altLang="en-US" dirty="0"/>
              <a:t>Two-phase locking is not a necessary condition for serializability</a:t>
            </a:r>
          </a:p>
          <a:p>
            <a:pPr lvl="1"/>
            <a:r>
              <a:rPr lang="en-US" altLang="en-US" dirty="0"/>
              <a:t>There are conflict serializable schedules that cannot be obtained if the two-phase locking protocol is used.  </a:t>
            </a:r>
          </a:p>
          <a:p>
            <a:r>
              <a:rPr lang="en-US" altLang="en-US" dirty="0"/>
              <a:t>In the absence of extra information (e.g., ordering of  access to data), two-phase locking is necessary for conflict serializability </a:t>
            </a:r>
            <a:r>
              <a:rPr lang="en-US" altLang="en-US" i="1" dirty="0"/>
              <a:t>in the following sense</a:t>
            </a:r>
            <a:r>
              <a:rPr lang="en-US" altLang="en-US" dirty="0"/>
              <a:t>:</a:t>
            </a:r>
          </a:p>
          <a:p>
            <a:pPr lvl="1"/>
            <a:r>
              <a:rPr lang="en-US" altLang="en-US" i="1" dirty="0"/>
              <a:t>Given a transaction </a:t>
            </a:r>
            <a:r>
              <a:rPr lang="en-US" altLang="en-US" i="1" dirty="0" err="1"/>
              <a:t>T</a:t>
            </a:r>
            <a:r>
              <a:rPr lang="en-US" altLang="en-US" i="1" baseline="-25000" dirty="0" err="1"/>
              <a:t>i</a:t>
            </a:r>
            <a:r>
              <a:rPr lang="en-US" altLang="en-US" i="1" dirty="0"/>
              <a:t> that does not follow two-phase locking, we can find a transaction </a:t>
            </a:r>
            <a:r>
              <a:rPr lang="en-US" altLang="en-US" i="1" dirty="0" err="1"/>
              <a:t>T</a:t>
            </a:r>
            <a:r>
              <a:rPr lang="en-US" altLang="en-US" i="1" baseline="-25000" dirty="0" err="1"/>
              <a:t>j</a:t>
            </a:r>
            <a:r>
              <a:rPr lang="en-US" altLang="en-US" i="1" dirty="0"/>
              <a:t> that uses two-phase locking, and a schedule for </a:t>
            </a:r>
            <a:r>
              <a:rPr lang="en-US" altLang="en-US" i="1" dirty="0" err="1"/>
              <a:t>T</a:t>
            </a:r>
            <a:r>
              <a:rPr lang="en-US" altLang="en-US" i="1" baseline="-25000" dirty="0" err="1"/>
              <a:t>i</a:t>
            </a:r>
            <a:r>
              <a:rPr lang="en-US" altLang="en-US" i="1" dirty="0"/>
              <a:t> and </a:t>
            </a:r>
            <a:r>
              <a:rPr lang="en-US" altLang="en-US" i="1" dirty="0" err="1"/>
              <a:t>T</a:t>
            </a:r>
            <a:r>
              <a:rPr lang="en-US" altLang="en-US" i="1" baseline="-25000" dirty="0" err="1"/>
              <a:t>j</a:t>
            </a:r>
            <a:r>
              <a:rPr lang="en-US" altLang="en-US" i="1" dirty="0"/>
              <a:t> that is not conflict serializable.</a:t>
            </a:r>
          </a:p>
          <a:p>
            <a:pPr lvl="1"/>
            <a:endParaRPr lang="en-US" altLang="en-US" dirty="0"/>
          </a:p>
        </p:txBody>
      </p:sp>
      <p:pic>
        <p:nvPicPr>
          <p:cNvPr id="4" name="Graphic 3">
            <a:extLst>
              <a:ext uri="{FF2B5EF4-FFF2-40B4-BE49-F238E27FC236}">
                <a16:creationId xmlns:a16="http://schemas.microsoft.com/office/drawing/2014/main" id="{FB425639-A7C9-4745-9067-3FEACF8F6A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 r="51213"/>
          <a:stretch/>
        </p:blipFill>
        <p:spPr>
          <a:xfrm>
            <a:off x="5326526" y="451808"/>
            <a:ext cx="2098212" cy="4513533"/>
          </a:xfrm>
          <a:prstGeom prst="rect">
            <a:avLst/>
          </a:prstGeom>
        </p:spPr>
      </p:pic>
    </p:spTree>
    <p:extLst>
      <p:ext uri="{BB962C8B-B14F-4D97-AF65-F5344CB8AC3E}">
        <p14:creationId xmlns:p14="http://schemas.microsoft.com/office/powerpoint/2010/main" val="2403297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Locking Protocols</a:t>
            </a:r>
          </a:p>
        </p:txBody>
      </p:sp>
      <p:sp>
        <p:nvSpPr>
          <p:cNvPr id="13315" name="Rectangle 3"/>
          <p:cNvSpPr>
            <a:spLocks noGrp="1" noChangeArrowheads="1"/>
          </p:cNvSpPr>
          <p:nvPr>
            <p:ph idx="1"/>
          </p:nvPr>
        </p:nvSpPr>
        <p:spPr>
          <a:xfrm>
            <a:off x="1662344" y="826873"/>
            <a:ext cx="5706122" cy="4025979"/>
          </a:xfrm>
        </p:spPr>
        <p:txBody>
          <a:bodyPr/>
          <a:lstStyle/>
          <a:p>
            <a:r>
              <a:rPr lang="en-US" altLang="en-US" dirty="0"/>
              <a:t>Given a locking protocol (such as 2PL)</a:t>
            </a:r>
          </a:p>
          <a:p>
            <a:pPr lvl="1"/>
            <a:r>
              <a:rPr lang="en-US" altLang="en-US" dirty="0"/>
              <a:t>A schedule S is </a:t>
            </a:r>
            <a:r>
              <a:rPr lang="en-US" altLang="en-US" b="1" dirty="0">
                <a:solidFill>
                  <a:srgbClr val="002060"/>
                </a:solidFill>
              </a:rPr>
              <a:t>legal</a:t>
            </a:r>
            <a:r>
              <a:rPr lang="en-US" altLang="en-US" dirty="0"/>
              <a:t> under a locking protocol if it can be generated by a set of transactions that follow the protocol </a:t>
            </a:r>
          </a:p>
          <a:p>
            <a:pPr lvl="1"/>
            <a:r>
              <a:rPr lang="en-US" altLang="en-US" dirty="0"/>
              <a:t>A protocol </a:t>
            </a:r>
            <a:r>
              <a:rPr lang="en-US" altLang="en-US" b="1" dirty="0">
                <a:solidFill>
                  <a:srgbClr val="002060"/>
                </a:solidFill>
              </a:rPr>
              <a:t>ensures</a:t>
            </a:r>
            <a:r>
              <a:rPr lang="en-US" altLang="en-US" dirty="0"/>
              <a:t> serializability if all legal schedules under that protocol are serializable</a:t>
            </a:r>
          </a:p>
          <a:p>
            <a:pPr lvl="1"/>
            <a:endParaRPr lang="en-US" altLang="en-US" dirty="0"/>
          </a:p>
        </p:txBody>
      </p:sp>
    </p:spTree>
    <p:extLst>
      <p:ext uri="{BB962C8B-B14F-4D97-AF65-F5344CB8AC3E}">
        <p14:creationId xmlns:p14="http://schemas.microsoft.com/office/powerpoint/2010/main" val="380999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 Conversions</a:t>
            </a:r>
          </a:p>
        </p:txBody>
      </p:sp>
      <p:sp>
        <p:nvSpPr>
          <p:cNvPr id="14339" name="Rectangle 4"/>
          <p:cNvSpPr>
            <a:spLocks noGrp="1" noChangeArrowheads="1"/>
          </p:cNvSpPr>
          <p:nvPr>
            <p:ph idx="1"/>
          </p:nvPr>
        </p:nvSpPr>
        <p:spPr>
          <a:xfrm>
            <a:off x="1662344" y="826873"/>
            <a:ext cx="6114819" cy="4025979"/>
          </a:xfrm>
          <a:noFill/>
        </p:spPr>
        <p:txBody>
          <a:bodyPr/>
          <a:lstStyle/>
          <a:p>
            <a:r>
              <a:rPr lang="en-US" altLang="en-US" dirty="0"/>
              <a:t>Two-phase locking protocol with lock conversions:</a:t>
            </a:r>
          </a:p>
          <a:p>
            <a:pPr>
              <a:buFont typeface="Monotype Sorts" charset="2"/>
              <a:buNone/>
            </a:pPr>
            <a:r>
              <a:rPr lang="en-US" altLang="en-US" dirty="0"/>
              <a:t>     –   Growing Phase:        </a:t>
            </a:r>
          </a:p>
          <a:p>
            <a:pPr lvl="1"/>
            <a:r>
              <a:rPr lang="en-US" altLang="en-US" dirty="0"/>
              <a:t>can acquire a lock-S on item</a:t>
            </a:r>
          </a:p>
          <a:p>
            <a:pPr lvl="1"/>
            <a:r>
              <a:rPr lang="en-US" altLang="en-US" dirty="0"/>
              <a:t>can acquire a lock-X on item</a:t>
            </a:r>
          </a:p>
          <a:p>
            <a:pPr lvl="1"/>
            <a:r>
              <a:rPr lang="en-US" altLang="en-US" dirty="0"/>
              <a:t>can </a:t>
            </a:r>
            <a:r>
              <a:rPr lang="en-US" altLang="en-US" b="1" dirty="0">
                <a:solidFill>
                  <a:srgbClr val="002060"/>
                </a:solidFill>
              </a:rPr>
              <a:t>convert</a:t>
            </a:r>
            <a:r>
              <a:rPr lang="en-US" altLang="en-US" dirty="0"/>
              <a:t> a lock-S to a lock-X (</a:t>
            </a:r>
            <a:r>
              <a:rPr lang="en-US" altLang="en-US" b="1" dirty="0">
                <a:solidFill>
                  <a:srgbClr val="002060"/>
                </a:solidFill>
              </a:rPr>
              <a:t>upgrade</a:t>
            </a:r>
            <a:r>
              <a:rPr lang="en-US" altLang="en-US" dirty="0"/>
              <a:t>)</a:t>
            </a:r>
          </a:p>
          <a:p>
            <a:pPr>
              <a:buFont typeface="Monotype Sorts" charset="2"/>
              <a:buNone/>
            </a:pPr>
            <a:r>
              <a:rPr lang="en-US" altLang="en-US" dirty="0"/>
              <a:t>     –   Shrinking Phase:</a:t>
            </a:r>
          </a:p>
          <a:p>
            <a:pPr lvl="1"/>
            <a:r>
              <a:rPr lang="en-US" altLang="en-US" dirty="0"/>
              <a:t>can release a lock-S</a:t>
            </a:r>
          </a:p>
          <a:p>
            <a:pPr lvl="1"/>
            <a:r>
              <a:rPr lang="en-US" altLang="en-US" dirty="0"/>
              <a:t>can release a lock-X</a:t>
            </a:r>
          </a:p>
          <a:p>
            <a:pPr lvl="1"/>
            <a:r>
              <a:rPr lang="en-US" altLang="en-US" dirty="0"/>
              <a:t>can convert a lock-X to a lock-S  (</a:t>
            </a:r>
            <a:r>
              <a:rPr lang="en-US" altLang="en-US" b="1" dirty="0">
                <a:solidFill>
                  <a:srgbClr val="002060"/>
                </a:solidFill>
              </a:rPr>
              <a:t>downgrade</a:t>
            </a:r>
            <a:r>
              <a:rPr lang="en-US" altLang="en-US" dirty="0"/>
              <a:t>)</a:t>
            </a:r>
          </a:p>
          <a:p>
            <a:r>
              <a:rPr lang="en-US" altLang="en-US" dirty="0"/>
              <a:t>This protocol ensures serializability</a:t>
            </a:r>
          </a:p>
        </p:txBody>
      </p:sp>
    </p:spTree>
    <p:extLst>
      <p:ext uri="{BB962C8B-B14F-4D97-AF65-F5344CB8AC3E}">
        <p14:creationId xmlns:p14="http://schemas.microsoft.com/office/powerpoint/2010/main" val="417203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a:t>
            </a:r>
          </a:p>
        </p:txBody>
      </p:sp>
      <p:sp>
        <p:nvSpPr>
          <p:cNvPr id="15363" name="Rectangle 3"/>
          <p:cNvSpPr>
            <a:spLocks noGrp="1" noChangeArrowheads="1"/>
          </p:cNvSpPr>
          <p:nvPr>
            <p:ph idx="1"/>
          </p:nvPr>
        </p:nvSpPr>
        <p:spPr>
          <a:xfrm>
            <a:off x="1655686" y="826873"/>
            <a:ext cx="5666174" cy="4025979"/>
          </a:xfrm>
        </p:spPr>
        <p:txBody>
          <a:bodyPr/>
          <a:lstStyle/>
          <a:p>
            <a:pPr>
              <a:lnSpc>
                <a:spcPct val="110000"/>
              </a:lnSpc>
            </a:pPr>
            <a:r>
              <a:rPr lang="en-US" altLang="en-US" dirty="0"/>
              <a:t>A transaction </a:t>
            </a:r>
            <a:r>
              <a:rPr lang="en-US" altLang="en-US" i="1" dirty="0"/>
              <a:t>T</a:t>
            </a:r>
            <a:r>
              <a:rPr lang="en-US" altLang="en-US" baseline="-25000" dirty="0"/>
              <a:t>i</a:t>
            </a:r>
            <a:r>
              <a:rPr lang="en-US" altLang="en-US" dirty="0"/>
              <a:t> issues the standard read/write instruction, without explicit locking calls.</a:t>
            </a:r>
          </a:p>
          <a:p>
            <a:r>
              <a:rPr lang="en-US" altLang="en-US" dirty="0"/>
              <a:t>The operation </a:t>
            </a:r>
            <a:r>
              <a:rPr lang="en-US" altLang="en-US" b="1" dirty="0"/>
              <a:t>read</a:t>
            </a:r>
            <a:r>
              <a:rPr lang="en-US" altLang="en-US" dirty="0"/>
              <a:t>(</a:t>
            </a:r>
            <a:r>
              <a:rPr lang="en-US" altLang="en-US" i="1" dirty="0"/>
              <a:t>D</a:t>
            </a:r>
            <a:r>
              <a:rPr lang="en-US" altLang="en-US" dirty="0"/>
              <a:t>) is processed as:</a:t>
            </a:r>
          </a:p>
          <a:p>
            <a:pPr>
              <a:buFont typeface="Monotype Sorts" charset="2"/>
              <a:buNone/>
            </a:pPr>
            <a:r>
              <a:rPr lang="en-US" altLang="en-US" dirty="0"/>
              <a:t>                      </a:t>
            </a:r>
            <a:r>
              <a:rPr lang="en-US" altLang="en-US" b="1" dirty="0"/>
              <a:t>if</a:t>
            </a:r>
            <a:r>
              <a:rPr lang="en-US" altLang="en-US" dirty="0"/>
              <a:t> </a:t>
            </a:r>
            <a:r>
              <a:rPr lang="en-US" altLang="en-US" i="1" dirty="0"/>
              <a:t>T</a:t>
            </a:r>
            <a:r>
              <a:rPr lang="en-US" altLang="en-US" i="1" baseline="-25000" dirty="0"/>
              <a:t>i</a:t>
            </a:r>
            <a:r>
              <a:rPr lang="en-US" altLang="en-US" dirty="0"/>
              <a:t> has a lock on </a:t>
            </a:r>
            <a:r>
              <a:rPr lang="en-US" altLang="en-US" i="1" dirty="0"/>
              <a:t>D</a:t>
            </a:r>
            <a:endParaRPr lang="en-US" altLang="en-US" dirty="0"/>
          </a:p>
          <a:p>
            <a:pPr>
              <a:buFont typeface="Monotype Sorts" charset="2"/>
              <a:buNone/>
            </a:pPr>
            <a:r>
              <a:rPr lang="en-US" altLang="en-US" dirty="0"/>
              <a:t>                         </a:t>
            </a:r>
            <a:r>
              <a:rPr lang="en-US" altLang="en-US" b="1" dirty="0"/>
              <a:t>then</a:t>
            </a:r>
            <a:endParaRPr lang="en-US" altLang="en-US" dirty="0"/>
          </a:p>
          <a:p>
            <a:pPr>
              <a:buFont typeface="Monotype Sorts" charset="2"/>
              <a:buNone/>
            </a:pPr>
            <a:r>
              <a:rPr lang="en-US" altLang="en-US" dirty="0"/>
              <a:t>                                read(</a:t>
            </a:r>
            <a:r>
              <a:rPr lang="en-US" altLang="en-US" i="1" dirty="0"/>
              <a:t>D</a:t>
            </a:r>
            <a:r>
              <a:rPr lang="en-US" altLang="en-US" dirty="0"/>
              <a:t>) </a:t>
            </a:r>
          </a:p>
          <a:p>
            <a:pPr>
              <a:lnSpc>
                <a:spcPct val="80000"/>
              </a:lnSpc>
              <a:buFont typeface="Monotype Sorts" charset="2"/>
              <a:buNone/>
            </a:pPr>
            <a:r>
              <a:rPr lang="en-US" altLang="en-US" b="1" dirty="0"/>
              <a:t>                         else begin</a:t>
            </a:r>
            <a:r>
              <a:rPr lang="en-US" altLang="en-US" dirty="0"/>
              <a:t> </a:t>
            </a:r>
          </a:p>
          <a:p>
            <a:pPr>
              <a:buFont typeface="Monotype Sorts" charset="2"/>
              <a:buNone/>
            </a:pPr>
            <a:r>
              <a:rPr lang="en-US" altLang="en-US" dirty="0"/>
              <a:t>                                   if necessary wait until no other  </a:t>
            </a:r>
          </a:p>
          <a:p>
            <a:pPr>
              <a:lnSpc>
                <a:spcPct val="80000"/>
              </a:lnSpc>
              <a:buFont typeface="Monotype Sorts" charset="2"/>
              <a:buNone/>
            </a:pPr>
            <a:r>
              <a:rPr lang="en-US" altLang="en-US" dirty="0"/>
              <a:t>                                       transaction has a </a:t>
            </a:r>
            <a:r>
              <a:rPr lang="en-US" altLang="en-US" b="1" dirty="0"/>
              <a:t>lock-X</a:t>
            </a:r>
            <a:r>
              <a:rPr lang="en-US" altLang="en-US" dirty="0"/>
              <a:t> on </a:t>
            </a:r>
            <a:r>
              <a:rPr lang="en-US" altLang="en-US" i="1" dirty="0"/>
              <a:t>D</a:t>
            </a:r>
            <a:endParaRPr lang="en-US" altLang="en-US" dirty="0"/>
          </a:p>
          <a:p>
            <a:pPr>
              <a:lnSpc>
                <a:spcPct val="9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 lock-S</a:t>
            </a:r>
            <a:r>
              <a:rPr lang="en-US" altLang="en-US" dirty="0"/>
              <a:t> on </a:t>
            </a:r>
            <a:r>
              <a:rPr lang="en-US" altLang="en-US" i="1" dirty="0"/>
              <a:t>D</a:t>
            </a:r>
            <a:r>
              <a:rPr lang="en-US" altLang="en-US" dirty="0"/>
              <a:t>;</a:t>
            </a:r>
          </a:p>
          <a:p>
            <a:pPr>
              <a:buFont typeface="Monotype Sorts" charset="2"/>
              <a:buNone/>
            </a:pPr>
            <a:r>
              <a:rPr lang="en-US" altLang="en-US" dirty="0"/>
              <a:t>                                   read(</a:t>
            </a:r>
            <a:r>
              <a:rPr lang="en-US" altLang="en-US" i="1" dirty="0"/>
              <a:t>D</a:t>
            </a:r>
            <a:r>
              <a:rPr lang="en-US" altLang="en-US" dirty="0"/>
              <a:t>)</a:t>
            </a:r>
          </a:p>
          <a:p>
            <a:pPr>
              <a:lnSpc>
                <a:spcPct val="70000"/>
              </a:lnSpc>
              <a:buFont typeface="Monotype Sorts" charset="2"/>
              <a:buNone/>
            </a:pPr>
            <a:r>
              <a:rPr lang="en-US" altLang="en-US" b="1" dirty="0"/>
              <a:t>                                end</a:t>
            </a:r>
            <a:endParaRPr lang="en-US" altLang="en-US" dirty="0"/>
          </a:p>
        </p:txBody>
      </p:sp>
    </p:spTree>
    <p:extLst>
      <p:ext uri="{BB962C8B-B14F-4D97-AF65-F5344CB8AC3E}">
        <p14:creationId xmlns:p14="http://schemas.microsoft.com/office/powerpoint/2010/main" val="819075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r>
              <a:rPr lang="en-US" altLang="en-US" sz="2800" i="1" dirty="0"/>
              <a:t>Lecture 12</a:t>
            </a:r>
            <a:br>
              <a:rPr lang="en-US" altLang="en-US" sz="2800" i="1" dirty="0"/>
            </a:br>
            <a:r>
              <a:rPr lang="en-US" altLang="en-US" sz="2800" i="1" dirty="0"/>
              <a:t>Module II (5), NoSQL (5), Big Data</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5ADE3A05-C50E-EE51-B4F7-73EB0F50708A}"/>
              </a:ext>
            </a:extLst>
          </p:cNvPr>
          <p:cNvSpPr/>
          <p:nvPr/>
        </p:nvSpPr>
        <p:spPr>
          <a:xfrm>
            <a:off x="1447800" y="1899282"/>
            <a:ext cx="6019802" cy="2425068"/>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2063720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 (Cont.)</a:t>
            </a:r>
          </a:p>
        </p:txBody>
      </p:sp>
      <p:sp>
        <p:nvSpPr>
          <p:cNvPr id="16387" name="Rectangle 3"/>
          <p:cNvSpPr>
            <a:spLocks noGrp="1" noChangeArrowheads="1"/>
          </p:cNvSpPr>
          <p:nvPr>
            <p:ph idx="1"/>
          </p:nvPr>
        </p:nvSpPr>
        <p:spPr>
          <a:xfrm>
            <a:off x="1635712" y="826873"/>
            <a:ext cx="5626223" cy="4025979"/>
          </a:xfrm>
        </p:spPr>
        <p:txBody>
          <a:bodyPr/>
          <a:lstStyle/>
          <a:p>
            <a:r>
              <a:rPr lang="en-US" altLang="en-US" dirty="0"/>
              <a:t>The operation </a:t>
            </a:r>
            <a:r>
              <a:rPr lang="en-US" altLang="en-US" b="1" dirty="0"/>
              <a:t>write</a:t>
            </a:r>
            <a:r>
              <a:rPr lang="en-US" altLang="en-US" i="1" dirty="0"/>
              <a:t>(D)</a:t>
            </a:r>
            <a:r>
              <a:rPr lang="en-US" altLang="en-US" dirty="0"/>
              <a:t> is processed as:</a:t>
            </a:r>
          </a:p>
          <a:p>
            <a:pPr>
              <a:buFont typeface="Monotype Sorts" charset="2"/>
              <a:buNone/>
            </a:pPr>
            <a:r>
              <a:rPr lang="en-US" altLang="en-US" dirty="0"/>
              <a:t>     </a:t>
            </a:r>
            <a:r>
              <a:rPr lang="en-US" altLang="en-US" b="1" dirty="0"/>
              <a:t>if </a:t>
            </a:r>
            <a:r>
              <a:rPr lang="en-US" altLang="en-US" i="1" dirty="0"/>
              <a:t>T</a:t>
            </a:r>
            <a:r>
              <a:rPr lang="en-US" altLang="en-US" i="1" baseline="-25000" dirty="0"/>
              <a:t>i</a:t>
            </a:r>
            <a:r>
              <a:rPr lang="en-US" altLang="en-US" dirty="0"/>
              <a:t> has a  </a:t>
            </a:r>
            <a:r>
              <a:rPr lang="en-US" altLang="en-US" b="1" dirty="0"/>
              <a:t>lock-X</a:t>
            </a:r>
            <a:r>
              <a:rPr lang="en-US" altLang="en-US" dirty="0"/>
              <a:t> on </a:t>
            </a:r>
            <a:r>
              <a:rPr lang="en-US" altLang="en-US" i="1" dirty="0"/>
              <a:t>D</a:t>
            </a:r>
            <a:r>
              <a:rPr lang="en-US" altLang="en-US" dirty="0"/>
              <a:t> </a:t>
            </a:r>
          </a:p>
          <a:p>
            <a:pPr>
              <a:lnSpc>
                <a:spcPct val="70000"/>
              </a:lnSpc>
              <a:buFont typeface="Monotype Sorts" charset="2"/>
              <a:buNone/>
            </a:pPr>
            <a:r>
              <a:rPr lang="en-US" altLang="en-US" b="1" dirty="0"/>
              <a:t>        then</a:t>
            </a:r>
            <a:r>
              <a:rPr lang="en-US" altLang="en-US" dirty="0"/>
              <a:t> </a:t>
            </a:r>
          </a:p>
          <a:p>
            <a:pPr>
              <a:lnSpc>
                <a:spcPct val="60000"/>
              </a:lnSpc>
              <a:buFont typeface="Monotype Sorts" charset="2"/>
              <a:buNone/>
            </a:pPr>
            <a:r>
              <a:rPr lang="en-US" altLang="en-US" dirty="0"/>
              <a:t>          write(</a:t>
            </a:r>
            <a:r>
              <a:rPr lang="en-US" altLang="en-US" i="1" dirty="0"/>
              <a:t>D</a:t>
            </a:r>
            <a:r>
              <a:rPr lang="en-US" altLang="en-US" dirty="0"/>
              <a:t>)</a:t>
            </a:r>
          </a:p>
          <a:p>
            <a:pPr>
              <a:lnSpc>
                <a:spcPct val="70000"/>
              </a:lnSpc>
              <a:buFont typeface="Monotype Sorts" charset="2"/>
              <a:buNone/>
            </a:pPr>
            <a:r>
              <a:rPr lang="en-US" altLang="en-US" dirty="0"/>
              <a:t>       </a:t>
            </a:r>
            <a:r>
              <a:rPr lang="en-US" altLang="en-US" b="1" dirty="0"/>
              <a:t>else begin</a:t>
            </a:r>
            <a:endParaRPr lang="en-US" altLang="en-US" dirty="0"/>
          </a:p>
          <a:p>
            <a:pPr>
              <a:lnSpc>
                <a:spcPct val="80000"/>
              </a:lnSpc>
              <a:buFont typeface="Monotype Sorts" charset="2"/>
              <a:buNone/>
            </a:pPr>
            <a:r>
              <a:rPr lang="en-US" altLang="en-US" dirty="0"/>
              <a:t>            if necessary wait until no other trans. has any lock on </a:t>
            </a:r>
            <a:r>
              <a:rPr lang="en-US" altLang="en-US" i="1" dirty="0"/>
              <a:t>D</a:t>
            </a:r>
            <a:r>
              <a:rPr lang="en-US" altLang="en-US" dirty="0"/>
              <a:t>,</a:t>
            </a:r>
          </a:p>
          <a:p>
            <a:pPr>
              <a:lnSpc>
                <a:spcPct val="80000"/>
              </a:lnSpc>
              <a:buFont typeface="Monotype Sorts" charset="2"/>
              <a:buNone/>
            </a:pPr>
            <a:r>
              <a:rPr lang="en-US" altLang="en-US" dirty="0"/>
              <a:t>            if </a:t>
            </a:r>
            <a:r>
              <a:rPr lang="en-US" altLang="en-US" i="1" dirty="0"/>
              <a:t>T</a:t>
            </a:r>
            <a:r>
              <a:rPr lang="en-US" altLang="en-US" i="1" baseline="-25000" dirty="0"/>
              <a:t>i</a:t>
            </a:r>
            <a:r>
              <a:rPr lang="en-US" altLang="en-US" dirty="0"/>
              <a:t> has a </a:t>
            </a:r>
            <a:r>
              <a:rPr lang="en-US" altLang="en-US" b="1" dirty="0"/>
              <a:t>lock-S</a:t>
            </a:r>
            <a:r>
              <a:rPr lang="en-US" altLang="en-US" dirty="0"/>
              <a:t> on </a:t>
            </a:r>
            <a:r>
              <a:rPr lang="en-US" altLang="en-US" i="1" dirty="0"/>
              <a:t>D</a:t>
            </a:r>
            <a:endParaRPr lang="en-US" altLang="en-US" dirty="0"/>
          </a:p>
          <a:p>
            <a:pPr>
              <a:lnSpc>
                <a:spcPct val="70000"/>
              </a:lnSpc>
              <a:buFont typeface="Monotype Sorts" charset="2"/>
              <a:buNone/>
            </a:pPr>
            <a:r>
              <a:rPr lang="en-US" altLang="en-US" b="1" dirty="0"/>
              <a:t>                 then</a:t>
            </a:r>
            <a:endParaRPr lang="en-US" altLang="en-US" dirty="0"/>
          </a:p>
          <a:p>
            <a:pPr>
              <a:lnSpc>
                <a:spcPct val="70000"/>
              </a:lnSpc>
              <a:buFont typeface="Monotype Sorts" charset="2"/>
              <a:buNone/>
            </a:pPr>
            <a:r>
              <a:rPr lang="en-US" altLang="en-US" b="1" dirty="0"/>
              <a:t>                    upgrade</a:t>
            </a:r>
            <a:r>
              <a:rPr lang="en-US" altLang="en-US" dirty="0"/>
              <a:t> lock on </a:t>
            </a:r>
            <a:r>
              <a:rPr lang="en-US" altLang="en-US" i="1" dirty="0"/>
              <a:t>D</a:t>
            </a:r>
            <a:r>
              <a:rPr lang="en-US" altLang="en-US" dirty="0"/>
              <a:t>  to </a:t>
            </a:r>
            <a:r>
              <a:rPr lang="en-US" altLang="en-US" b="1" dirty="0"/>
              <a:t>lock-X</a:t>
            </a:r>
            <a:endParaRPr lang="en-US" altLang="en-US" dirty="0"/>
          </a:p>
          <a:p>
            <a:pPr>
              <a:lnSpc>
                <a:spcPct val="70000"/>
              </a:lnSpc>
              <a:buFont typeface="Monotype Sorts" charset="2"/>
              <a:buNone/>
            </a:pPr>
            <a:r>
              <a:rPr lang="en-US" altLang="en-US" b="1" dirty="0"/>
              <a:t>                else</a:t>
            </a:r>
            <a:endParaRPr lang="en-US" altLang="en-US" dirty="0"/>
          </a:p>
          <a:p>
            <a:pPr>
              <a:lnSpc>
                <a:spcPct val="70000"/>
              </a:lnSpc>
              <a:buFont typeface="Monotype Sorts" charset="2"/>
              <a:buNone/>
            </a:pPr>
            <a:r>
              <a:rPr lang="en-US" altLang="en-US" dirty="0"/>
              <a:t>                    grant </a:t>
            </a:r>
            <a:r>
              <a:rPr lang="en-US" altLang="en-US" i="1" dirty="0"/>
              <a:t>T</a:t>
            </a:r>
            <a:r>
              <a:rPr lang="en-US" altLang="en-US" i="1" baseline="-25000" dirty="0"/>
              <a:t>i</a:t>
            </a:r>
            <a:r>
              <a:rPr lang="en-US" altLang="en-US" dirty="0"/>
              <a:t> a </a:t>
            </a:r>
            <a:r>
              <a:rPr lang="en-US" altLang="en-US" b="1" dirty="0"/>
              <a:t>lock-X</a:t>
            </a:r>
            <a:r>
              <a:rPr lang="en-US" altLang="en-US" dirty="0"/>
              <a:t> on </a:t>
            </a:r>
            <a:r>
              <a:rPr lang="en-US" altLang="en-US" i="1" dirty="0"/>
              <a:t>D</a:t>
            </a:r>
            <a:endParaRPr lang="en-US" altLang="en-US" dirty="0"/>
          </a:p>
          <a:p>
            <a:pPr>
              <a:buFont typeface="Monotype Sorts" charset="2"/>
              <a:buNone/>
            </a:pPr>
            <a:r>
              <a:rPr lang="en-US" altLang="en-US" dirty="0"/>
              <a:t>                write(</a:t>
            </a:r>
            <a:r>
              <a:rPr lang="en-US" altLang="en-US" i="1" dirty="0"/>
              <a:t>D</a:t>
            </a:r>
            <a:r>
              <a:rPr lang="en-US" altLang="en-US" dirty="0"/>
              <a:t>)</a:t>
            </a:r>
          </a:p>
          <a:p>
            <a:pPr>
              <a:lnSpc>
                <a:spcPct val="50000"/>
              </a:lnSpc>
              <a:buFont typeface="Monotype Sorts" charset="2"/>
              <a:buNone/>
            </a:pPr>
            <a:r>
              <a:rPr lang="en-US" altLang="en-US" b="1" dirty="0"/>
              <a:t>         end</a:t>
            </a:r>
            <a:r>
              <a:rPr lang="en-US" altLang="en-US" dirty="0"/>
              <a:t>;</a:t>
            </a:r>
            <a:br>
              <a:rPr lang="en-US" altLang="en-US" dirty="0"/>
            </a:br>
            <a:endParaRPr lang="en-US" altLang="en-US" dirty="0"/>
          </a:p>
          <a:p>
            <a:r>
              <a:rPr lang="en-US" altLang="en-US" b="1" dirty="0"/>
              <a:t>All locks are released after commit or abort</a:t>
            </a:r>
          </a:p>
        </p:txBody>
      </p:sp>
    </p:spTree>
    <p:extLst>
      <p:ext uri="{BB962C8B-B14F-4D97-AF65-F5344CB8AC3E}">
        <p14:creationId xmlns:p14="http://schemas.microsoft.com/office/powerpoint/2010/main" val="339107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1662344" y="826873"/>
            <a:ext cx="5759389" cy="4025979"/>
          </a:xfrm>
        </p:spPr>
        <p:txBody>
          <a:bodyPr/>
          <a:lstStyle/>
          <a:p>
            <a:r>
              <a:rPr lang="en-US" altLang="en-US" dirty="0"/>
              <a:t>A</a:t>
            </a:r>
            <a:r>
              <a:rPr lang="en-US" altLang="en-US" b="1" dirty="0">
                <a:solidFill>
                  <a:schemeClr val="tx2"/>
                </a:solidFill>
              </a:rPr>
              <a:t> </a:t>
            </a:r>
            <a:r>
              <a:rPr lang="en-US" altLang="en-US" b="1" dirty="0">
                <a:solidFill>
                  <a:srgbClr val="002060"/>
                </a:solidFill>
              </a:rPr>
              <a:t>lock manager </a:t>
            </a:r>
            <a:r>
              <a:rPr lang="en-US" altLang="en-US" dirty="0"/>
              <a:t>can be implemented as a separate process </a:t>
            </a:r>
          </a:p>
          <a:p>
            <a:r>
              <a:rPr lang="en-US" altLang="en-US" dirty="0"/>
              <a:t>Transactions can send lock and unlock requests as messages</a:t>
            </a:r>
          </a:p>
          <a:p>
            <a:r>
              <a:rPr lang="en-US" altLang="en-US" dirty="0"/>
              <a:t>The lock manager replies to a lock request by sending a lock grant messages (or a message asking the transaction to roll back, in case of  a deadlock)</a:t>
            </a:r>
          </a:p>
          <a:p>
            <a:pPr lvl="1"/>
            <a:r>
              <a:rPr lang="en-US" altLang="en-US" dirty="0"/>
              <a:t>The requesting transaction waits until its request is answered</a:t>
            </a:r>
          </a:p>
          <a:p>
            <a:r>
              <a:rPr lang="en-US" altLang="en-US" dirty="0"/>
              <a:t>The lock manager maintains an in-memory data-structure called a </a:t>
            </a:r>
            <a:r>
              <a:rPr lang="en-US" altLang="en-US" b="1" dirty="0">
                <a:solidFill>
                  <a:srgbClr val="002060"/>
                </a:solidFill>
              </a:rPr>
              <a:t>lock table </a:t>
            </a:r>
            <a:r>
              <a:rPr lang="en-US" altLang="en-US" dirty="0"/>
              <a:t>to record granted locks and pending requests</a:t>
            </a:r>
          </a:p>
        </p:txBody>
      </p:sp>
    </p:spTree>
    <p:extLst>
      <p:ext uri="{BB962C8B-B14F-4D97-AF65-F5344CB8AC3E}">
        <p14:creationId xmlns:p14="http://schemas.microsoft.com/office/powerpoint/2010/main" val="2234751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1669002" y="826873"/>
            <a:ext cx="6108161" cy="4025979"/>
          </a:xfrm>
        </p:spPr>
        <p:txBody>
          <a:bodyPr/>
          <a:lstStyle/>
          <a:p>
            <a:r>
              <a:rPr lang="en-US" altLang="en-US" dirty="0"/>
              <a:t>System is </a:t>
            </a:r>
            <a:r>
              <a:rPr lang="en-US" altLang="en-US" b="1" dirty="0">
                <a:solidFill>
                  <a:srgbClr val="002060"/>
                </a:solidFill>
              </a:rPr>
              <a:t>deadlocked</a:t>
            </a:r>
            <a:r>
              <a:rPr lang="en-US" altLang="en-US"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731" y="1435883"/>
            <a:ext cx="2065012" cy="2054313"/>
          </a:xfrm>
          <a:prstGeom prst="rect">
            <a:avLst/>
          </a:prstGeom>
        </p:spPr>
      </p:pic>
    </p:spTree>
    <p:extLst>
      <p:ext uri="{BB962C8B-B14F-4D97-AF65-F5344CB8AC3E}">
        <p14:creationId xmlns:p14="http://schemas.microsoft.com/office/powerpoint/2010/main" val="98153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1719262" y="826873"/>
            <a:ext cx="5675837" cy="4025979"/>
          </a:xfrm>
        </p:spPr>
        <p:txBody>
          <a:bodyPr/>
          <a:lstStyle/>
          <a:p>
            <a:r>
              <a:rPr lang="en-US" altLang="en-US" b="1" i="1" dirty="0">
                <a:solidFill>
                  <a:srgbClr val="002060"/>
                </a:solidFill>
              </a:rPr>
              <a:t>Deadlock prevention</a:t>
            </a:r>
            <a:r>
              <a:rPr lang="en-US" altLang="en-US" dirty="0">
                <a:solidFill>
                  <a:srgbClr val="002060"/>
                </a:solidFill>
              </a:rPr>
              <a:t> </a:t>
            </a:r>
            <a:r>
              <a:rPr lang="en-US" altLang="en-US" dirty="0"/>
              <a:t>protocols ensure that the system will </a:t>
            </a:r>
            <a:r>
              <a:rPr lang="en-US" altLang="en-US" i="1" dirty="0"/>
              <a:t>never</a:t>
            </a:r>
            <a:r>
              <a:rPr lang="en-US" altLang="en-US" dirty="0"/>
              <a:t> enter into a deadlock state. Some prevention strategies:</a:t>
            </a:r>
          </a:p>
          <a:p>
            <a:pPr lvl="1"/>
            <a:r>
              <a:rPr lang="en-US" altLang="en-US" dirty="0"/>
              <a:t>Require that each transaction locks all its data items before it begins execution (pre-declaration).</a:t>
            </a:r>
          </a:p>
          <a:p>
            <a:pPr lvl="1"/>
            <a:r>
              <a:rPr lang="en-US" altLang="en-US" dirty="0"/>
              <a:t>Impose partial ordering of all data items and require that a transaction can lock data items only in the order specified by the partial order (graph-based protocol).</a:t>
            </a:r>
          </a:p>
        </p:txBody>
      </p:sp>
    </p:spTree>
    <p:extLst>
      <p:ext uri="{BB962C8B-B14F-4D97-AF65-F5344CB8AC3E}">
        <p14:creationId xmlns:p14="http://schemas.microsoft.com/office/powerpoint/2010/main" val="2337767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669002" y="826873"/>
            <a:ext cx="5726097" cy="4025979"/>
          </a:xfrm>
        </p:spPr>
        <p:txBody>
          <a:bodyPr/>
          <a:lstStyle/>
          <a:p>
            <a:r>
              <a:rPr lang="en-US" altLang="en-US" b="1" dirty="0">
                <a:solidFill>
                  <a:srgbClr val="002060"/>
                </a:solidFill>
              </a:rPr>
              <a:t>wait-die</a:t>
            </a:r>
            <a:r>
              <a:rPr lang="en-US" altLang="en-US" dirty="0"/>
              <a:t> scheme — non-preemptive</a:t>
            </a:r>
          </a:p>
          <a:p>
            <a:pPr lvl="1"/>
            <a:r>
              <a:rPr lang="en-US" altLang="en-US" dirty="0"/>
              <a:t>Older transaction may wait for younger one to release data item.</a:t>
            </a:r>
          </a:p>
          <a:p>
            <a:pPr lvl="1"/>
            <a:r>
              <a:rPr lang="en-US" altLang="en-US" dirty="0"/>
              <a:t>Younger transactions never wait for older ones; they are rolled back instead.</a:t>
            </a:r>
          </a:p>
          <a:p>
            <a:pPr lvl="1"/>
            <a:r>
              <a:rPr lang="en-US" altLang="en-US" dirty="0"/>
              <a:t>A transaction may die several times before acquiring a lock</a:t>
            </a:r>
          </a:p>
          <a:p>
            <a:r>
              <a:rPr lang="en-US" altLang="en-US" b="1" dirty="0">
                <a:solidFill>
                  <a:srgbClr val="002060"/>
                </a:solidFill>
              </a:rPr>
              <a:t>wound-wait</a:t>
            </a:r>
            <a:r>
              <a:rPr lang="en-US" altLang="en-US" dirty="0"/>
              <a:t> scheme — preemptive</a:t>
            </a:r>
          </a:p>
          <a:p>
            <a:pPr lvl="1"/>
            <a:r>
              <a:rPr lang="en-US" altLang="en-US" dirty="0"/>
              <a:t>Older transaction </a:t>
            </a:r>
            <a:r>
              <a:rPr lang="en-US" altLang="en-US" i="1" dirty="0"/>
              <a:t>wounds</a:t>
            </a:r>
            <a:r>
              <a:rPr lang="en-US" altLang="en-US" dirty="0"/>
              <a:t> (forces rollback) of younger transaction instead of waiting for it. </a:t>
            </a:r>
          </a:p>
          <a:p>
            <a:pPr lvl="1"/>
            <a:r>
              <a:rPr lang="en-US" altLang="en-US" dirty="0"/>
              <a:t>Younger transactions may wait for older ones.</a:t>
            </a:r>
          </a:p>
          <a:p>
            <a:pPr lvl="1"/>
            <a:r>
              <a:rPr lang="en-US" altLang="en-US" dirty="0"/>
              <a:t>Fewer rollbacks than </a:t>
            </a:r>
            <a:r>
              <a:rPr lang="en-US" altLang="en-US" i="1" dirty="0"/>
              <a:t>wait-die</a:t>
            </a:r>
            <a:r>
              <a:rPr lang="en-US" altLang="en-US" dirty="0"/>
              <a:t> scheme.</a:t>
            </a:r>
          </a:p>
          <a:p>
            <a:r>
              <a:rPr lang="en-US" altLang="en-US" dirty="0"/>
              <a:t>In both schemes, a rolled back transactions is restarted with its original timestamp. </a:t>
            </a:r>
          </a:p>
          <a:p>
            <a:pPr lvl="1"/>
            <a:r>
              <a:rPr lang="en-US" altLang="en-US" dirty="0"/>
              <a:t>Ensures that older transactions have precedence over newer ones, and starvation is thus avoided.</a:t>
            </a:r>
          </a:p>
          <a:p>
            <a:endParaRPr lang="en-US" altLang="en-US" dirty="0"/>
          </a:p>
        </p:txBody>
      </p:sp>
    </p:spTree>
    <p:extLst>
      <p:ext uri="{BB962C8B-B14F-4D97-AF65-F5344CB8AC3E}">
        <p14:creationId xmlns:p14="http://schemas.microsoft.com/office/powerpoint/2010/main" val="1884961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1669002" y="826873"/>
            <a:ext cx="5772705" cy="4025979"/>
          </a:xfrm>
        </p:spPr>
        <p:txBody>
          <a:bodyPr/>
          <a:lstStyle/>
          <a:p>
            <a:r>
              <a:rPr lang="en-US" altLang="en-US" b="1" dirty="0">
                <a:solidFill>
                  <a:srgbClr val="002060"/>
                </a:solidFill>
              </a:rPr>
              <a:t>Timeout-Based Schemes</a:t>
            </a:r>
            <a:r>
              <a:rPr lang="en-US" altLang="en-US" dirty="0"/>
              <a:t>:</a:t>
            </a:r>
          </a:p>
          <a:p>
            <a:pPr lvl="1"/>
            <a:r>
              <a:rPr lang="en-US" altLang="en-US" dirty="0"/>
              <a:t>A transaction waits for a lock only for a specified amount of time. After that, the wait times out and the transaction is rolled back.</a:t>
            </a:r>
          </a:p>
          <a:p>
            <a:pPr lvl="1"/>
            <a:r>
              <a:rPr lang="en-US" altLang="en-US" dirty="0"/>
              <a:t>Ensures that deadlocks get resolved by timeout if they occur</a:t>
            </a:r>
          </a:p>
          <a:p>
            <a:pPr lvl="1"/>
            <a:r>
              <a:rPr lang="en-US" altLang="en-US" dirty="0"/>
              <a:t>Simple to implement</a:t>
            </a:r>
          </a:p>
          <a:p>
            <a:pPr lvl="1"/>
            <a:r>
              <a:rPr lang="en-US" altLang="en-US" dirty="0"/>
              <a:t>But may roll back transaction unnecessarily in absence of deadlock</a:t>
            </a:r>
          </a:p>
          <a:p>
            <a:pPr lvl="2"/>
            <a:r>
              <a:rPr lang="en-US" altLang="en-US" dirty="0"/>
              <a:t>Difficult to determine good value of the timeout interval.</a:t>
            </a:r>
          </a:p>
          <a:p>
            <a:pPr lvl="1"/>
            <a:r>
              <a:rPr lang="en-US" altLang="en-US" dirty="0"/>
              <a:t>Starvation is also possible</a:t>
            </a:r>
          </a:p>
        </p:txBody>
      </p:sp>
    </p:spTree>
    <p:extLst>
      <p:ext uri="{BB962C8B-B14F-4D97-AF65-F5344CB8AC3E}">
        <p14:creationId xmlns:p14="http://schemas.microsoft.com/office/powerpoint/2010/main" val="1039498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1669002" y="826873"/>
            <a:ext cx="5812655" cy="4025979"/>
          </a:xfrm>
        </p:spPr>
        <p:txBody>
          <a:bodyPr/>
          <a:lstStyle/>
          <a:p>
            <a:r>
              <a:rPr lang="en-US" altLang="en-US" b="1" dirty="0">
                <a:solidFill>
                  <a:srgbClr val="002060"/>
                </a:solidFill>
              </a:rPr>
              <a:t>Wait-for graph</a:t>
            </a:r>
            <a:endParaRPr lang="en-US" altLang="en-US" dirty="0">
              <a:solidFill>
                <a:srgbClr val="002060"/>
              </a:solidFill>
            </a:endParaRPr>
          </a:p>
          <a:p>
            <a:pPr lvl="1"/>
            <a:r>
              <a:rPr lang="en-US" altLang="en-US" i="1" dirty="0"/>
              <a:t>Vertices: </a:t>
            </a:r>
            <a:r>
              <a:rPr lang="en-US" altLang="en-US" dirty="0"/>
              <a:t>transactions</a:t>
            </a:r>
          </a:p>
          <a:p>
            <a:pPr lvl="1"/>
            <a:r>
              <a:rPr lang="en-US" altLang="en-US" i="1" dirty="0"/>
              <a:t>Edge from</a:t>
            </a:r>
            <a:r>
              <a:rPr lang="en-US" altLang="en-US" dirty="0"/>
              <a:t>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a:t>
            </a:r>
            <a:r>
              <a:rPr lang="en-US" altLang="en-US" i="1" dirty="0" err="1"/>
              <a:t>T</a:t>
            </a:r>
            <a:r>
              <a:rPr lang="en-US" altLang="en-US" i="1" baseline="-25000" dirty="0" err="1"/>
              <a:t>j</a:t>
            </a:r>
            <a:r>
              <a:rPr lang="en-US" altLang="en-US" dirty="0"/>
              <a:t>. : if </a:t>
            </a:r>
            <a:r>
              <a:rPr lang="en-US" altLang="en-US" i="1" dirty="0" err="1"/>
              <a:t>T</a:t>
            </a:r>
            <a:r>
              <a:rPr lang="en-US" altLang="en-US" i="1" baseline="-25000" dirty="0" err="1"/>
              <a:t>i</a:t>
            </a:r>
            <a:r>
              <a:rPr lang="en-US" altLang="en-US" dirty="0"/>
              <a:t> </a:t>
            </a:r>
            <a:r>
              <a:rPr lang="en-US" altLang="en-US" dirty="0">
                <a:sym typeface="Symbol" panose="05050102010706020507" pitchFamily="18" charset="2"/>
              </a:rPr>
              <a:t>is waiting for a lock held in conflicting mode </a:t>
            </a:r>
            <a:r>
              <a:rPr lang="en-US" altLang="en-US" dirty="0" err="1">
                <a:sym typeface="Symbol" panose="05050102010706020507" pitchFamily="18" charset="2"/>
              </a:rPr>
              <a:t>by</a:t>
            </a:r>
            <a:r>
              <a:rPr lang="en-US" altLang="en-US" i="1" dirty="0" err="1"/>
              <a:t>T</a:t>
            </a:r>
            <a:r>
              <a:rPr lang="en-US" altLang="en-US" i="1" baseline="-25000" dirty="0" err="1"/>
              <a:t>j</a:t>
            </a:r>
            <a:r>
              <a:rPr lang="en-US" altLang="en-US" i="1" baseline="-25000" dirty="0"/>
              <a:t> </a:t>
            </a:r>
            <a:endParaRPr lang="en-US" altLang="en-US" dirty="0"/>
          </a:p>
          <a:p>
            <a:r>
              <a:rPr lang="en-US" altLang="en-US" dirty="0"/>
              <a:t>The system is in a deadlock state if and only if the wait-for graph has a cycle.  </a:t>
            </a:r>
          </a:p>
          <a:p>
            <a:r>
              <a:rPr lang="en-US" altLang="en-US" dirty="0"/>
              <a:t>Invoke a deadlock-detection algorithm periodically to look for cycles.</a:t>
            </a:r>
          </a:p>
        </p:txBody>
      </p:sp>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2147890" y="4146402"/>
            <a:ext cx="233474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without a cycle</a:t>
            </a:r>
          </a:p>
        </p:txBody>
      </p:sp>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881663" y="4178550"/>
            <a:ext cx="2151999"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Wait-for graph  with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169" y="2656726"/>
            <a:ext cx="1679972" cy="123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2701956"/>
            <a:ext cx="1615082" cy="118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637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Recovery</a:t>
            </a:r>
          </a:p>
        </p:txBody>
      </p:sp>
      <p:sp>
        <p:nvSpPr>
          <p:cNvPr id="28675" name="Rectangle 3"/>
          <p:cNvSpPr>
            <a:spLocks noGrp="1" noChangeArrowheads="1"/>
          </p:cNvSpPr>
          <p:nvPr>
            <p:ph idx="1"/>
          </p:nvPr>
        </p:nvSpPr>
        <p:spPr>
          <a:xfrm>
            <a:off x="1649027" y="826873"/>
            <a:ext cx="5759389" cy="4025979"/>
          </a:xfrm>
        </p:spPr>
        <p:txBody>
          <a:bodyPr/>
          <a:lstStyle/>
          <a:p>
            <a:r>
              <a:rPr lang="en-US" altLang="en-US" dirty="0"/>
              <a:t>When deadlock is  detected :</a:t>
            </a:r>
          </a:p>
          <a:p>
            <a:pPr lvl="1"/>
            <a:r>
              <a:rPr lang="en-US" altLang="en-US" dirty="0"/>
              <a:t>Some transaction will have to rolled back (made a </a:t>
            </a:r>
            <a:r>
              <a:rPr lang="en-US" altLang="en-US" b="1" dirty="0">
                <a:solidFill>
                  <a:srgbClr val="002060"/>
                </a:solidFill>
              </a:rPr>
              <a:t>victim</a:t>
            </a:r>
            <a:r>
              <a:rPr lang="en-US" altLang="en-US" dirty="0"/>
              <a:t>) to break deadlock cycle.  </a:t>
            </a:r>
          </a:p>
          <a:p>
            <a:pPr lvl="2"/>
            <a:r>
              <a:rPr lang="en-US" altLang="en-US" dirty="0"/>
              <a:t>Select that transaction as victim that will incur minimum cost</a:t>
            </a:r>
          </a:p>
          <a:p>
            <a:pPr lvl="1"/>
            <a:r>
              <a:rPr lang="en-US" altLang="en-US" dirty="0"/>
              <a:t>Rollback -- determine how far to roll back transaction</a:t>
            </a:r>
          </a:p>
          <a:p>
            <a:pPr lvl="2"/>
            <a:r>
              <a:rPr lang="en-US" altLang="en-US" b="1" dirty="0">
                <a:solidFill>
                  <a:srgbClr val="002060"/>
                </a:solidFill>
              </a:rPr>
              <a:t>Total rollback</a:t>
            </a:r>
            <a:r>
              <a:rPr lang="en-US" altLang="en-US" dirty="0"/>
              <a:t>: Abort the transaction and then restart it.</a:t>
            </a:r>
          </a:p>
          <a:p>
            <a:pPr lvl="2"/>
            <a:r>
              <a:rPr lang="en-US" altLang="en-US" b="1" dirty="0">
                <a:solidFill>
                  <a:srgbClr val="002060"/>
                </a:solidFill>
              </a:rPr>
              <a:t>Partial rollback</a:t>
            </a:r>
            <a:r>
              <a:rPr lang="en-US" altLang="en-US" dirty="0"/>
              <a:t>: Roll back victim transaction only as far as necessary to release locks that another transaction in cycle is waiting for</a:t>
            </a:r>
          </a:p>
          <a:p>
            <a:r>
              <a:rPr lang="en-US" altLang="en-US" dirty="0"/>
              <a:t>Starvation can happen (why?)</a:t>
            </a:r>
          </a:p>
          <a:p>
            <a:pPr lvl="1"/>
            <a:r>
              <a:rPr lang="en-US" altLang="en-US" dirty="0"/>
              <a:t>One solution: oldest transaction in the deadlock set is never chosen as victim</a:t>
            </a:r>
          </a:p>
        </p:txBody>
      </p:sp>
    </p:spTree>
    <p:extLst>
      <p:ext uri="{BB962C8B-B14F-4D97-AF65-F5344CB8AC3E}">
        <p14:creationId xmlns:p14="http://schemas.microsoft.com/office/powerpoint/2010/main" val="1450748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Schedules, Serializable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0688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49BC5D-24D1-CACD-B53E-6170217FF521}"/>
              </a:ext>
            </a:extLst>
          </p:cNvPr>
          <p:cNvSpPr>
            <a:spLocks noGrp="1"/>
          </p:cNvSpPr>
          <p:nvPr>
            <p:ph idx="1"/>
          </p:nvPr>
        </p:nvSpPr>
        <p:spPr>
          <a:xfrm>
            <a:off x="152400" y="3079934"/>
            <a:ext cx="8839200" cy="1549216"/>
          </a:xfrm>
        </p:spPr>
        <p:txBody>
          <a:bodyPr/>
          <a:lstStyle/>
          <a:p>
            <a:r>
              <a:rPr lang="en-US" sz="1600" dirty="0"/>
              <a:t>We covered serial schedules, 2PL and serializable in the previous lecture.</a:t>
            </a:r>
          </a:p>
          <a:p>
            <a:r>
              <a:rPr lang="en-US" sz="1600" dirty="0"/>
              <a:t>The types of schedules are much more complex.</a:t>
            </a:r>
          </a:p>
          <a:p>
            <a:r>
              <a:rPr lang="en-US" sz="1600" dirty="0"/>
              <a:t>There are also forms of conflict management and lock types other than R/W.</a:t>
            </a:r>
          </a:p>
          <a:p>
            <a:r>
              <a:rPr lang="en-US" sz="1600" dirty="0"/>
              <a:t>We will talk a little bit about them for awareness.</a:t>
            </a:r>
          </a:p>
          <a:p>
            <a:r>
              <a:rPr lang="en-US" sz="1600" dirty="0"/>
              <a:t>These are academically interesting but do not come up in practice.</a:t>
            </a:r>
          </a:p>
        </p:txBody>
      </p:sp>
      <p:sp>
        <p:nvSpPr>
          <p:cNvPr id="3" name="Title 2">
            <a:extLst>
              <a:ext uri="{FF2B5EF4-FFF2-40B4-BE49-F238E27FC236}">
                <a16:creationId xmlns:a16="http://schemas.microsoft.com/office/drawing/2014/main" id="{CA082CB5-53B8-FF63-C0CC-E36A812EA6CD}"/>
              </a:ext>
            </a:extLst>
          </p:cNvPr>
          <p:cNvSpPr>
            <a:spLocks noGrp="1"/>
          </p:cNvSpPr>
          <p:nvPr>
            <p:ph type="title"/>
          </p:nvPr>
        </p:nvSpPr>
        <p:spPr/>
        <p:txBody>
          <a:bodyPr/>
          <a:lstStyle/>
          <a:p>
            <a:r>
              <a:rPr lang="en-US" dirty="0"/>
              <a:t>Schedules and Serializable</a:t>
            </a:r>
          </a:p>
        </p:txBody>
      </p:sp>
      <p:pic>
        <p:nvPicPr>
          <p:cNvPr id="1026" name="Picture 2" descr="schedules">
            <a:extLst>
              <a:ext uri="{FF2B5EF4-FFF2-40B4-BE49-F238E27FC236}">
                <a16:creationId xmlns:a16="http://schemas.microsoft.com/office/drawing/2014/main" id="{296186F0-487B-B2FA-8267-F9C8F85ED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634907"/>
            <a:ext cx="4152039" cy="23797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box">
            <a:extLst>
              <a:ext uri="{FF2B5EF4-FFF2-40B4-BE49-F238E27FC236}">
                <a16:creationId xmlns:a16="http://schemas.microsoft.com/office/drawing/2014/main" id="{1E2EEBAA-1906-D6BC-2B8F-1AACE956F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620" y="514351"/>
            <a:ext cx="405681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026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Reminder</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753245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Serializability</a:t>
            </a:r>
          </a:p>
        </p:txBody>
      </p:sp>
      <p:sp>
        <p:nvSpPr>
          <p:cNvPr id="19459" name="Rectangle 3"/>
          <p:cNvSpPr>
            <a:spLocks noGrp="1" noChangeArrowheads="1"/>
          </p:cNvSpPr>
          <p:nvPr>
            <p:ph idx="1"/>
          </p:nvPr>
        </p:nvSpPr>
        <p:spPr>
          <a:xfrm>
            <a:off x="1655686" y="826873"/>
            <a:ext cx="6034562" cy="4025979"/>
          </a:xfrm>
        </p:spPr>
        <p:txBody>
          <a:bodyPr/>
          <a:lstStyle/>
          <a:p>
            <a:r>
              <a:rPr lang="en-US" altLang="en-US" b="1" dirty="0"/>
              <a:t>Basic Assumption</a:t>
            </a:r>
            <a:r>
              <a:rPr lang="en-US" altLang="en-US" dirty="0"/>
              <a:t> – Each transaction preserves database consistency.</a:t>
            </a:r>
          </a:p>
          <a:p>
            <a:r>
              <a:rPr lang="en-US" altLang="en-US" dirty="0"/>
              <a:t>Thus, serial execution of a set of transactions preserves database consistency.</a:t>
            </a:r>
          </a:p>
          <a:p>
            <a:r>
              <a:rPr lang="en-US" altLang="en-US" dirty="0"/>
              <a:t>A (possibly concurrent) schedule is serializable if it is equivalent to a serial schedule.  Different forms of schedule equivalence give rise to the notions of:</a:t>
            </a:r>
          </a:p>
          <a:p>
            <a:pPr lvl="1">
              <a:buFont typeface="Monotype Sorts" charset="2"/>
              <a:buNone/>
            </a:pPr>
            <a:r>
              <a:rPr lang="en-US" altLang="en-US" dirty="0"/>
              <a:t>1.	</a:t>
            </a:r>
            <a:r>
              <a:rPr lang="en-US" altLang="en-US" b="1" dirty="0">
                <a:solidFill>
                  <a:srgbClr val="000099"/>
                </a:solidFill>
              </a:rPr>
              <a:t>Conflict serializability</a:t>
            </a:r>
          </a:p>
          <a:p>
            <a:pPr lvl="1">
              <a:buFont typeface="Monotype Sorts" charset="2"/>
              <a:buNone/>
            </a:pPr>
            <a:r>
              <a:rPr lang="en-US" altLang="en-US" dirty="0"/>
              <a:t>2.	</a:t>
            </a:r>
            <a:r>
              <a:rPr lang="en-US" altLang="en-US" b="1" dirty="0">
                <a:solidFill>
                  <a:srgbClr val="000099"/>
                </a:solidFill>
              </a:rPr>
              <a:t>View serializability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defRPr/>
            </a:pPr>
            <a:r>
              <a:rPr lang="en-US" i="1">
                <a:effectLst>
                  <a:outerShdw blurRad="38100" dist="38100" dir="2700000" algn="tl">
                    <a:srgbClr val="C0C0C0"/>
                  </a:outerShdw>
                </a:effectLst>
              </a:rPr>
              <a:t>Simplified view of transactions</a:t>
            </a:r>
          </a:p>
        </p:txBody>
      </p:sp>
      <p:sp>
        <p:nvSpPr>
          <p:cNvPr id="20483" name="Rectangle 3"/>
          <p:cNvSpPr>
            <a:spLocks noGrp="1" noChangeArrowheads="1"/>
          </p:cNvSpPr>
          <p:nvPr>
            <p:ph idx="1"/>
          </p:nvPr>
        </p:nvSpPr>
        <p:spPr>
          <a:xfrm>
            <a:off x="1649027" y="826873"/>
            <a:ext cx="5905871" cy="4025979"/>
          </a:xfrm>
        </p:spPr>
        <p:txBody>
          <a:bodyPr/>
          <a:lstStyle/>
          <a:p>
            <a:r>
              <a:rPr lang="en-US" altLang="en-US" dirty="0"/>
              <a:t>We ignore operations other than </a:t>
            </a:r>
            <a:r>
              <a:rPr lang="en-US" altLang="en-US" b="1" dirty="0"/>
              <a:t>read</a:t>
            </a:r>
            <a:r>
              <a:rPr lang="en-US" altLang="en-US" dirty="0"/>
              <a:t> and </a:t>
            </a:r>
            <a:r>
              <a:rPr lang="en-US" altLang="en-US" b="1" dirty="0"/>
              <a:t>write</a:t>
            </a:r>
            <a:r>
              <a:rPr lang="en-US" altLang="en-US" dirty="0"/>
              <a:t> instructions</a:t>
            </a:r>
          </a:p>
          <a:p>
            <a:r>
              <a:rPr lang="en-US" altLang="en-US" dirty="0"/>
              <a:t>We assume that transactions may perform arbitrary computations on data in local buffers in between reads and writes.  </a:t>
            </a:r>
          </a:p>
          <a:p>
            <a:r>
              <a:rPr lang="en-US" altLang="en-US" dirty="0"/>
              <a:t>Our simplified schedules consist of only </a:t>
            </a:r>
            <a:r>
              <a:rPr lang="en-US" altLang="en-US" b="1" dirty="0"/>
              <a:t>read</a:t>
            </a:r>
            <a:r>
              <a:rPr lang="en-US" altLang="en-US" dirty="0"/>
              <a:t> and </a:t>
            </a:r>
            <a:r>
              <a:rPr lang="en-US" altLang="en-US" b="1" dirty="0"/>
              <a:t>write </a:t>
            </a:r>
            <a:r>
              <a:rPr lang="en-US" altLang="en-US" dirty="0"/>
              <a:t>instructions.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Conflicting Instructions </a:t>
            </a:r>
          </a:p>
        </p:txBody>
      </p:sp>
      <p:sp>
        <p:nvSpPr>
          <p:cNvPr id="21507" name="Rectangle 3"/>
          <p:cNvSpPr>
            <a:spLocks noGrp="1" noChangeArrowheads="1"/>
          </p:cNvSpPr>
          <p:nvPr>
            <p:ph idx="1"/>
          </p:nvPr>
        </p:nvSpPr>
        <p:spPr>
          <a:xfrm>
            <a:off x="1662343" y="826873"/>
            <a:ext cx="5812655" cy="4025979"/>
          </a:xfrm>
        </p:spPr>
        <p:txBody>
          <a:bodyPr/>
          <a:lstStyle/>
          <a:p>
            <a:r>
              <a:rPr lang="en-US" altLang="en-US" dirty="0"/>
              <a:t>Instructions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of transactions </a:t>
            </a:r>
            <a:r>
              <a:rPr lang="en-US" altLang="en-US" i="1" dirty="0"/>
              <a:t>T</a:t>
            </a:r>
            <a:r>
              <a:rPr lang="en-US" altLang="en-US" i="1" baseline="-25000" dirty="0"/>
              <a:t>i</a:t>
            </a:r>
            <a:r>
              <a:rPr lang="en-US" altLang="en-US" dirty="0"/>
              <a:t> and </a:t>
            </a:r>
            <a:r>
              <a:rPr lang="en-US" altLang="en-US" i="1" dirty="0"/>
              <a:t>T</a:t>
            </a:r>
            <a:r>
              <a:rPr lang="en-US" altLang="en-US" i="1" baseline="-25000" dirty="0"/>
              <a:t>j</a:t>
            </a:r>
            <a:r>
              <a:rPr lang="en-US" altLang="en-US" dirty="0"/>
              <a:t> respectively, </a:t>
            </a:r>
            <a:r>
              <a:rPr lang="en-US" altLang="en-US" b="1" dirty="0">
                <a:solidFill>
                  <a:srgbClr val="000099"/>
                </a:solidFill>
              </a:rPr>
              <a:t>conflict</a:t>
            </a:r>
            <a:r>
              <a:rPr lang="en-US" altLang="en-US" dirty="0"/>
              <a:t> if and only if there exists some item </a:t>
            </a:r>
            <a:r>
              <a:rPr lang="en-US" altLang="en-US" i="1" dirty="0"/>
              <a:t>Q</a:t>
            </a:r>
            <a:r>
              <a:rPr lang="en-US" altLang="en-US" dirty="0"/>
              <a:t> accessed by both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and at least one of these instructions wrote </a:t>
            </a:r>
            <a:r>
              <a:rPr lang="en-US" altLang="en-US" i="1" dirty="0"/>
              <a:t>Q.</a:t>
            </a:r>
            <a:endParaRPr lang="en-US" altLang="en-US" dirty="0"/>
          </a:p>
          <a:p>
            <a:pPr>
              <a:buFont typeface="Monotype Sorts" charset="2"/>
              <a:buNone/>
            </a:pPr>
            <a:r>
              <a:rPr lang="en-US" altLang="en-US" dirty="0"/>
              <a:t>	   1.   </a:t>
            </a:r>
            <a:r>
              <a:rPr lang="en-US" altLang="en-US" i="1" dirty="0"/>
              <a:t>l</a:t>
            </a:r>
            <a:r>
              <a:rPr lang="en-US" altLang="en-US" i="1" baseline="-25000" dirty="0"/>
              <a:t>i</a:t>
            </a:r>
            <a:r>
              <a:rPr lang="en-US" altLang="en-US" dirty="0"/>
              <a:t> = </a:t>
            </a:r>
            <a:r>
              <a:rPr lang="en-US" altLang="en-US" b="1" dirty="0"/>
              <a:t>read</a:t>
            </a:r>
            <a:r>
              <a:rPr lang="en-US" altLang="en-US" dirty="0"/>
              <a:t>(</a:t>
            </a:r>
            <a:r>
              <a:rPr lang="en-US" altLang="en-US" i="1" dirty="0"/>
              <a:t>Q), </a:t>
            </a:r>
            <a:r>
              <a:rPr lang="en-US" altLang="en-US" i="1" dirty="0" err="1"/>
              <a:t>l</a:t>
            </a:r>
            <a:r>
              <a:rPr lang="en-US" altLang="en-US" i="1" baseline="-25000" dirty="0" err="1"/>
              <a:t>j</a:t>
            </a:r>
            <a:r>
              <a:rPr lang="en-US" altLang="en-US" i="1" dirty="0"/>
              <a:t> = </a:t>
            </a:r>
            <a:r>
              <a:rPr lang="en-US" altLang="en-US" b="1" dirty="0"/>
              <a:t>read</a:t>
            </a:r>
            <a:r>
              <a:rPr lang="en-US" altLang="en-US" dirty="0"/>
              <a:t>(</a:t>
            </a:r>
            <a:r>
              <a:rPr lang="en-US" altLang="en-US" i="1" dirty="0"/>
              <a:t>Q</a:t>
            </a:r>
            <a:r>
              <a:rPr lang="en-US" altLang="en-US" dirty="0"/>
              <a:t>).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i="1" dirty="0"/>
              <a:t> </a:t>
            </a:r>
            <a:r>
              <a:rPr lang="en-US" altLang="en-US" dirty="0"/>
              <a:t>don</a:t>
            </a:r>
            <a:r>
              <a:rPr lang="ja-JP" altLang="en-US" dirty="0"/>
              <a:t>’</a:t>
            </a:r>
            <a:r>
              <a:rPr lang="en-US" altLang="ja-JP" dirty="0"/>
              <a:t>t conflict.</a:t>
            </a:r>
            <a:br>
              <a:rPr lang="en-US" altLang="ja-JP" dirty="0"/>
            </a:br>
            <a:r>
              <a:rPr lang="en-US" altLang="ja-JP" dirty="0"/>
              <a:t>   2.   </a:t>
            </a:r>
            <a:r>
              <a:rPr lang="en-US" altLang="ja-JP" i="1" dirty="0"/>
              <a:t>l</a:t>
            </a:r>
            <a:r>
              <a:rPr lang="en-US" altLang="ja-JP" i="1" baseline="-25000" dirty="0"/>
              <a:t>i</a:t>
            </a:r>
            <a:r>
              <a:rPr lang="en-US" altLang="ja-JP" dirty="0"/>
              <a:t> = </a:t>
            </a:r>
            <a:r>
              <a:rPr lang="en-US" altLang="ja-JP" b="1" dirty="0"/>
              <a:t>read</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br>
              <a:rPr lang="en-US" altLang="ja-JP" dirty="0"/>
            </a:br>
            <a:r>
              <a:rPr lang="en-US" altLang="ja-JP" dirty="0"/>
              <a:t>   3.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read</a:t>
            </a:r>
            <a:r>
              <a:rPr lang="en-US" altLang="ja-JP" dirty="0"/>
              <a:t>(</a:t>
            </a:r>
            <a:r>
              <a:rPr lang="en-US" altLang="ja-JP" i="1" dirty="0"/>
              <a:t>Q</a:t>
            </a:r>
            <a:r>
              <a:rPr lang="en-US" altLang="ja-JP" dirty="0"/>
              <a:t>).   They conflict</a:t>
            </a:r>
            <a:br>
              <a:rPr lang="en-US" altLang="ja-JP" dirty="0"/>
            </a:br>
            <a:r>
              <a:rPr lang="en-US" altLang="ja-JP" dirty="0"/>
              <a:t>   4.   </a:t>
            </a:r>
            <a:r>
              <a:rPr lang="en-US" altLang="ja-JP" i="1" dirty="0"/>
              <a:t>l</a:t>
            </a:r>
            <a:r>
              <a:rPr lang="en-US" altLang="ja-JP" i="1" baseline="-25000" dirty="0"/>
              <a:t>i</a:t>
            </a:r>
            <a:r>
              <a:rPr lang="en-US" altLang="ja-JP" dirty="0"/>
              <a:t> = </a:t>
            </a:r>
            <a:r>
              <a:rPr lang="en-US" altLang="ja-JP" b="1" dirty="0"/>
              <a:t>write</a:t>
            </a:r>
            <a:r>
              <a:rPr lang="en-US" altLang="ja-JP" dirty="0"/>
              <a:t>(</a:t>
            </a:r>
            <a:r>
              <a:rPr lang="en-US" altLang="ja-JP" i="1" dirty="0"/>
              <a:t>Q), </a:t>
            </a:r>
            <a:r>
              <a:rPr lang="en-US" altLang="ja-JP" i="1" dirty="0" err="1"/>
              <a:t>l</a:t>
            </a:r>
            <a:r>
              <a:rPr lang="en-US" altLang="ja-JP" i="1" baseline="-25000" dirty="0" err="1"/>
              <a:t>j</a:t>
            </a:r>
            <a:r>
              <a:rPr lang="en-US" altLang="ja-JP" i="1" dirty="0"/>
              <a:t> = </a:t>
            </a:r>
            <a:r>
              <a:rPr lang="en-US" altLang="ja-JP" b="1" dirty="0"/>
              <a:t>write</a:t>
            </a:r>
            <a:r>
              <a:rPr lang="en-US" altLang="ja-JP" dirty="0"/>
              <a:t>(</a:t>
            </a:r>
            <a:r>
              <a:rPr lang="en-US" altLang="ja-JP" i="1" dirty="0"/>
              <a:t>Q</a:t>
            </a:r>
            <a:r>
              <a:rPr lang="en-US" altLang="ja-JP" dirty="0"/>
              <a:t>).  They conflict</a:t>
            </a:r>
          </a:p>
          <a:p>
            <a:r>
              <a:rPr lang="en-US" altLang="en-US" dirty="0"/>
              <a:t>Intuitively, a conflict between </a:t>
            </a:r>
            <a:r>
              <a:rPr lang="en-US" altLang="en-US" i="1" dirty="0"/>
              <a:t>l</a:t>
            </a:r>
            <a:r>
              <a:rPr lang="en-US" altLang="en-US" i="1" baseline="-25000" dirty="0"/>
              <a:t>i</a:t>
            </a:r>
            <a:r>
              <a:rPr lang="en-US" altLang="en-US" i="1" dirty="0"/>
              <a:t> </a:t>
            </a:r>
            <a:r>
              <a:rPr lang="en-US" altLang="en-US" dirty="0"/>
              <a:t>and </a:t>
            </a:r>
            <a:r>
              <a:rPr lang="en-US" altLang="en-US" i="1" dirty="0" err="1"/>
              <a:t>l</a:t>
            </a:r>
            <a:r>
              <a:rPr lang="en-US" altLang="en-US" i="1" baseline="-25000" dirty="0" err="1"/>
              <a:t>j</a:t>
            </a:r>
            <a:r>
              <a:rPr lang="en-US" altLang="en-US" dirty="0"/>
              <a:t> forces a (logical) temporal order between them.  </a:t>
            </a:r>
          </a:p>
          <a:p>
            <a:r>
              <a:rPr lang="en-US" altLang="en-US" dirty="0"/>
              <a:t>If </a:t>
            </a:r>
            <a:r>
              <a:rPr lang="en-US" altLang="en-US" i="1" dirty="0"/>
              <a:t>l</a:t>
            </a:r>
            <a:r>
              <a:rPr lang="en-US" altLang="en-US" i="1" baseline="-25000" dirty="0"/>
              <a:t>i</a:t>
            </a:r>
            <a:r>
              <a:rPr lang="en-US" altLang="en-US" dirty="0"/>
              <a:t> and </a:t>
            </a:r>
            <a:r>
              <a:rPr lang="en-US" altLang="en-US" i="1" dirty="0" err="1"/>
              <a:t>l</a:t>
            </a:r>
            <a:r>
              <a:rPr lang="en-US" altLang="en-US" i="1" baseline="-25000" dirty="0" err="1"/>
              <a:t>j</a:t>
            </a:r>
            <a:r>
              <a:rPr lang="en-US" altLang="en-US" dirty="0"/>
              <a:t> are consecutive in a schedule and they do not conflict, their results would remain the same even if they had been interchanged in the schedule.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a:t>
            </a:r>
          </a:p>
        </p:txBody>
      </p:sp>
      <p:sp>
        <p:nvSpPr>
          <p:cNvPr id="22531" name="Rectangle 3"/>
          <p:cNvSpPr>
            <a:spLocks noGrp="1" noChangeArrowheads="1"/>
          </p:cNvSpPr>
          <p:nvPr>
            <p:ph idx="1"/>
          </p:nvPr>
        </p:nvSpPr>
        <p:spPr>
          <a:xfrm>
            <a:off x="1655686" y="826873"/>
            <a:ext cx="5812655" cy="4025979"/>
          </a:xfrm>
        </p:spPr>
        <p:txBody>
          <a:bodyPr/>
          <a:lstStyle/>
          <a:p>
            <a:pPr>
              <a:tabLst>
                <a:tab pos="1666875" algn="l"/>
                <a:tab pos="1926431" algn="l"/>
                <a:tab pos="2489597" algn="l"/>
                <a:tab pos="2695575" algn="l"/>
              </a:tabLst>
            </a:pPr>
            <a:r>
              <a:rPr lang="en-US" altLang="en-US" dirty="0"/>
              <a:t>If a schedule </a:t>
            </a:r>
            <a:r>
              <a:rPr lang="en-US" altLang="en-US" i="1" dirty="0"/>
              <a:t>S</a:t>
            </a:r>
            <a:r>
              <a:rPr lang="en-US" altLang="en-US" dirty="0"/>
              <a:t> can be transformed into a schedule </a:t>
            </a:r>
            <a:r>
              <a:rPr lang="en-US" altLang="en-US" i="1" dirty="0"/>
              <a:t>S’ </a:t>
            </a:r>
            <a:r>
              <a:rPr lang="en-US" altLang="en-US" dirty="0"/>
              <a:t>by a series of swaps of non-conflicting instructions, we say that </a:t>
            </a:r>
            <a:r>
              <a:rPr lang="en-US" altLang="en-US" i="1" dirty="0"/>
              <a:t>S</a:t>
            </a:r>
            <a:r>
              <a:rPr lang="en-US" altLang="en-US" dirty="0"/>
              <a:t> and </a:t>
            </a:r>
            <a:r>
              <a:rPr lang="en-US" altLang="en-US" i="1" dirty="0"/>
              <a:t>S’ </a:t>
            </a:r>
            <a:r>
              <a:rPr lang="en-US" altLang="en-US" dirty="0"/>
              <a:t>are </a:t>
            </a:r>
            <a:r>
              <a:rPr lang="en-US" altLang="en-US" b="1" dirty="0">
                <a:solidFill>
                  <a:srgbClr val="000099"/>
                </a:solidFill>
              </a:rPr>
              <a:t>conflict equivalent</a:t>
            </a:r>
            <a:r>
              <a:rPr lang="en-US" altLang="en-US" i="1" dirty="0"/>
              <a:t>.</a:t>
            </a:r>
            <a:endParaRPr lang="en-US" altLang="en-US" dirty="0"/>
          </a:p>
          <a:p>
            <a:pPr>
              <a:tabLst>
                <a:tab pos="1666875" algn="l"/>
                <a:tab pos="1926431" algn="l"/>
                <a:tab pos="2489597" algn="l"/>
                <a:tab pos="2695575" algn="l"/>
              </a:tabLst>
            </a:pPr>
            <a:r>
              <a:rPr lang="en-US" altLang="en-US" dirty="0"/>
              <a:t>We say that a schedule </a:t>
            </a:r>
            <a:r>
              <a:rPr lang="en-US" altLang="en-US" i="1" dirty="0"/>
              <a:t>S</a:t>
            </a:r>
            <a:r>
              <a:rPr lang="en-US" altLang="en-US" dirty="0"/>
              <a:t> is </a:t>
            </a:r>
            <a:r>
              <a:rPr lang="en-US" altLang="en-US" b="1" dirty="0">
                <a:solidFill>
                  <a:srgbClr val="000099"/>
                </a:solidFill>
              </a:rPr>
              <a:t>conflict serializable</a:t>
            </a:r>
            <a:r>
              <a:rPr lang="en-US" altLang="en-US" dirty="0"/>
              <a:t> if it is conflict equivalent to a serial schedule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3555" name="Rectangle 3"/>
          <p:cNvSpPr>
            <a:spLocks noGrp="1" noChangeArrowheads="1"/>
          </p:cNvSpPr>
          <p:nvPr>
            <p:ph idx="1"/>
          </p:nvPr>
        </p:nvSpPr>
        <p:spPr>
          <a:xfrm>
            <a:off x="1655685" y="826873"/>
            <a:ext cx="6121477" cy="4025979"/>
          </a:xfrm>
        </p:spPr>
        <p:txBody>
          <a:bodyPr/>
          <a:lstStyle/>
          <a:p>
            <a:pPr>
              <a:tabLst>
                <a:tab pos="1547813" algn="l"/>
                <a:tab pos="1883569" algn="l"/>
                <a:tab pos="2446735" algn="l"/>
                <a:tab pos="2911079" algn="l"/>
              </a:tabLst>
            </a:pPr>
            <a:r>
              <a:rPr lang="en-US" altLang="en-US" dirty="0"/>
              <a:t>Schedule 3 can be transformed into Schedule 6, a serial schedule where </a:t>
            </a:r>
            <a:r>
              <a:rPr lang="en-US" altLang="en-US" i="1" dirty="0"/>
              <a:t>T</a:t>
            </a:r>
            <a:r>
              <a:rPr lang="en-US" altLang="en-US" baseline="-25000" dirty="0"/>
              <a:t>2</a:t>
            </a:r>
            <a:r>
              <a:rPr lang="en-US" altLang="en-US" dirty="0"/>
              <a:t> follows </a:t>
            </a:r>
            <a:r>
              <a:rPr lang="en-US" altLang="en-US" i="1" dirty="0"/>
              <a:t>T</a:t>
            </a:r>
            <a:r>
              <a:rPr lang="en-US" altLang="en-US" baseline="-25000" dirty="0"/>
              <a:t>1</a:t>
            </a:r>
            <a:r>
              <a:rPr lang="en-US" altLang="en-US" dirty="0"/>
              <a:t>, by series of swaps of non-conflicting instructions.  Therefore Schedule 3 is conflict serializable.</a:t>
            </a:r>
          </a:p>
        </p:txBody>
      </p:sp>
      <p:sp>
        <p:nvSpPr>
          <p:cNvPr id="23556" name="Text Box 11"/>
          <p:cNvSpPr txBox="1">
            <a:spLocks noChangeArrowheads="1"/>
          </p:cNvSpPr>
          <p:nvPr/>
        </p:nvSpPr>
        <p:spPr bwMode="auto">
          <a:xfrm>
            <a:off x="2754590" y="3692121"/>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3</a:t>
            </a:r>
          </a:p>
        </p:txBody>
      </p:sp>
      <p:sp>
        <p:nvSpPr>
          <p:cNvPr id="23557" name="Text Box 12"/>
          <p:cNvSpPr txBox="1">
            <a:spLocks noChangeArrowheads="1"/>
          </p:cNvSpPr>
          <p:nvPr/>
        </p:nvSpPr>
        <p:spPr bwMode="auto">
          <a:xfrm>
            <a:off x="5676384" y="3694505"/>
            <a:ext cx="100540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defTabSz="685800" eaLnBrk="0" hangingPunct="0"/>
            <a:r>
              <a:rPr lang="en-US" altLang="en-US" sz="1275" dirty="0">
                <a:solidFill>
                  <a:srgbClr val="000000"/>
                </a:solidFill>
              </a:rPr>
              <a:t>Schedule 6</a:t>
            </a:r>
          </a:p>
        </p:txBody>
      </p:sp>
      <p:pic>
        <p:nvPicPr>
          <p:cNvPr id="2355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1" y="1663297"/>
            <a:ext cx="228004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0150" y="1650204"/>
            <a:ext cx="2333625" cy="17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Conflict Serializability (Cont.)</a:t>
            </a:r>
          </a:p>
        </p:txBody>
      </p:sp>
      <p:sp>
        <p:nvSpPr>
          <p:cNvPr id="24579" name="Rectangle 3"/>
          <p:cNvSpPr>
            <a:spLocks noGrp="1" noChangeArrowheads="1"/>
          </p:cNvSpPr>
          <p:nvPr>
            <p:ph idx="1"/>
          </p:nvPr>
        </p:nvSpPr>
        <p:spPr>
          <a:xfrm>
            <a:off x="1669002" y="826873"/>
            <a:ext cx="5766047" cy="4025979"/>
          </a:xfrm>
        </p:spPr>
        <p:txBody>
          <a:bodyPr/>
          <a:lstStyle/>
          <a:p>
            <a:pPr>
              <a:tabLst>
                <a:tab pos="1666875" algn="l"/>
                <a:tab pos="1926431" algn="l"/>
                <a:tab pos="2489597" algn="l"/>
                <a:tab pos="2695575" algn="l"/>
              </a:tabLst>
            </a:pPr>
            <a:r>
              <a:rPr lang="en-US" altLang="en-US" dirty="0"/>
              <a:t>Example of a schedule that is not conflict serializable:</a:t>
            </a:r>
            <a:br>
              <a:rPr lang="en-US" altLang="en-US" dirty="0"/>
            </a:br>
            <a:br>
              <a:rPr lang="en-US" altLang="en-US" dirty="0"/>
            </a:br>
            <a:br>
              <a:rPr lang="en-US" altLang="en-US" dirty="0"/>
            </a:br>
            <a:br>
              <a:rPr lang="en-US" altLang="en-US" dirty="0"/>
            </a:br>
            <a:br>
              <a:rPr lang="en-US" altLang="en-US" dirty="0"/>
            </a:br>
            <a:endParaRPr lang="en-US" altLang="en-US" dirty="0"/>
          </a:p>
          <a:p>
            <a:pPr>
              <a:tabLst>
                <a:tab pos="1666875" algn="l"/>
                <a:tab pos="1926431" algn="l"/>
                <a:tab pos="2489597" algn="l"/>
                <a:tab pos="2695575" algn="l"/>
              </a:tabLst>
            </a:pPr>
            <a:r>
              <a:rPr lang="en-US" altLang="en-US" dirty="0"/>
              <a:t>We are unable to swap instructions in the above schedule to obtain either the serial schedule &lt; </a:t>
            </a:r>
            <a:r>
              <a:rPr lang="en-US" altLang="en-US" i="1" dirty="0"/>
              <a:t>T</a:t>
            </a:r>
            <a:r>
              <a:rPr lang="en-US" altLang="en-US" baseline="-25000" dirty="0"/>
              <a:t>3</a:t>
            </a:r>
            <a:r>
              <a:rPr lang="en-US" altLang="en-US" dirty="0"/>
              <a:t>, </a:t>
            </a:r>
            <a:r>
              <a:rPr lang="en-US" altLang="en-US" i="1" dirty="0"/>
              <a:t>T</a:t>
            </a:r>
            <a:r>
              <a:rPr lang="en-US" altLang="en-US" baseline="-25000" dirty="0"/>
              <a:t>4</a:t>
            </a:r>
            <a:r>
              <a:rPr lang="en-US" altLang="en-US" dirty="0"/>
              <a:t> &gt;, or the serial schedule &lt; </a:t>
            </a:r>
            <a:r>
              <a:rPr lang="en-US" altLang="en-US" i="1" dirty="0"/>
              <a:t>T</a:t>
            </a:r>
            <a:r>
              <a:rPr lang="en-US" altLang="en-US" baseline="-25000" dirty="0"/>
              <a:t>4</a:t>
            </a:r>
            <a:r>
              <a:rPr lang="en-US" altLang="en-US" dirty="0"/>
              <a:t>, </a:t>
            </a:r>
            <a:r>
              <a:rPr lang="en-US" altLang="en-US" i="1" dirty="0"/>
              <a:t>T</a:t>
            </a:r>
            <a:r>
              <a:rPr lang="en-US" altLang="en-US" baseline="-25000" dirty="0"/>
              <a:t>3</a:t>
            </a:r>
            <a:r>
              <a:rPr lang="en-US" altLang="en-US" dirty="0"/>
              <a:t> &gt;.</a:t>
            </a:r>
          </a:p>
        </p:txBody>
      </p:sp>
      <p:pic>
        <p:nvPicPr>
          <p:cNvPr id="245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8285" y="1168002"/>
            <a:ext cx="2130028" cy="79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a:t>
            </a:r>
          </a:p>
        </p:txBody>
      </p:sp>
      <p:sp>
        <p:nvSpPr>
          <p:cNvPr id="25603" name="Rectangle 3"/>
          <p:cNvSpPr>
            <a:spLocks noGrp="1" noChangeArrowheads="1"/>
          </p:cNvSpPr>
          <p:nvPr>
            <p:ph idx="1"/>
          </p:nvPr>
        </p:nvSpPr>
        <p:spPr>
          <a:xfrm>
            <a:off x="1662344" y="826873"/>
            <a:ext cx="5952894" cy="4025979"/>
          </a:xfrm>
        </p:spPr>
        <p:txBody>
          <a:bodyPr/>
          <a:lstStyle/>
          <a:p>
            <a:pPr>
              <a:defRPr/>
            </a:pPr>
            <a:r>
              <a:rPr lang="en-US" dirty="0"/>
              <a:t>Let </a:t>
            </a:r>
            <a:r>
              <a:rPr lang="en-US" i="1" dirty="0"/>
              <a:t>S</a:t>
            </a:r>
            <a:r>
              <a:rPr lang="en-US" dirty="0"/>
              <a:t> and </a:t>
            </a:r>
            <a:r>
              <a:rPr lang="en-US" i="1" dirty="0"/>
              <a:t>S’</a:t>
            </a:r>
            <a:r>
              <a:rPr lang="en-IN" dirty="0"/>
              <a:t> </a:t>
            </a:r>
            <a:r>
              <a:rPr lang="en-US" dirty="0"/>
              <a:t>be two schedules with the same set of transactions.  </a:t>
            </a:r>
            <a:r>
              <a:rPr lang="en-US" i="1" dirty="0"/>
              <a:t>S</a:t>
            </a:r>
            <a:r>
              <a:rPr lang="en-US" dirty="0"/>
              <a:t> and </a:t>
            </a:r>
            <a:r>
              <a:rPr lang="en-US" i="1" dirty="0"/>
              <a:t>S’ </a:t>
            </a:r>
            <a:r>
              <a:rPr lang="en-US" dirty="0"/>
              <a:t>are </a:t>
            </a:r>
            <a:r>
              <a:rPr lang="en-US" b="1" dirty="0">
                <a:solidFill>
                  <a:srgbClr val="000099"/>
                </a:solidFill>
              </a:rPr>
              <a:t>view equivalent</a:t>
            </a:r>
            <a:r>
              <a:rPr lang="en-US" i="1" dirty="0"/>
              <a:t> </a:t>
            </a:r>
            <a:r>
              <a:rPr lang="en-US" dirty="0"/>
              <a:t>if the following three conditions are met, for each data item </a:t>
            </a:r>
            <a:r>
              <a:rPr lang="en-US" i="1" dirty="0"/>
              <a:t>Q,</a:t>
            </a:r>
            <a:r>
              <a:rPr lang="en-US" dirty="0"/>
              <a:t> </a:t>
            </a:r>
          </a:p>
          <a:p>
            <a:pPr marL="342900" lvl="1" indent="0">
              <a:spcBef>
                <a:spcPts val="0"/>
              </a:spcBef>
              <a:buNone/>
              <a:defRPr/>
            </a:pPr>
            <a:r>
              <a:rPr lang="en-US" dirty="0">
                <a:solidFill>
                  <a:srgbClr val="FF9900"/>
                </a:solidFill>
              </a:rPr>
              <a:t>1.   </a:t>
            </a:r>
            <a:r>
              <a:rPr lang="en-US" dirty="0"/>
              <a:t>If in schedule S, transaction </a:t>
            </a:r>
            <a:r>
              <a:rPr lang="en-US" i="1" dirty="0"/>
              <a:t>T</a:t>
            </a:r>
            <a:r>
              <a:rPr lang="en-US" i="1" baseline="-25000" dirty="0"/>
              <a:t>i</a:t>
            </a:r>
            <a:r>
              <a:rPr lang="en-US" i="1" dirty="0"/>
              <a:t> </a:t>
            </a:r>
            <a:r>
              <a:rPr lang="en-US" dirty="0"/>
              <a:t>reads the initial value of </a:t>
            </a:r>
            <a:r>
              <a:rPr lang="en-US" i="1" dirty="0"/>
              <a:t>Q</a:t>
            </a:r>
            <a:r>
              <a:rPr lang="en-US" dirty="0"/>
              <a:t>, then in </a:t>
            </a:r>
          </a:p>
          <a:p>
            <a:pPr marL="342900" lvl="1" indent="0">
              <a:spcBef>
                <a:spcPts val="0"/>
              </a:spcBef>
              <a:buNone/>
              <a:defRPr/>
            </a:pPr>
            <a:r>
              <a:rPr lang="en-US" dirty="0"/>
              <a:t>      schedule </a:t>
            </a:r>
            <a:r>
              <a:rPr lang="en-US" i="1" dirty="0"/>
              <a:t>S</a:t>
            </a:r>
            <a:r>
              <a:rPr lang="en-IN" i="1" dirty="0"/>
              <a:t>’</a:t>
            </a:r>
            <a:r>
              <a:rPr lang="en-US" altLang="ja-JP" dirty="0"/>
              <a:t> also transaction </a:t>
            </a:r>
            <a:r>
              <a:rPr lang="en-US" altLang="ja-JP" i="1" dirty="0"/>
              <a:t>T</a:t>
            </a:r>
            <a:r>
              <a:rPr lang="en-US" altLang="ja-JP" i="1" baseline="-25000" dirty="0"/>
              <a:t>i</a:t>
            </a:r>
            <a:r>
              <a:rPr lang="en-US" altLang="ja-JP" i="1" dirty="0"/>
              <a:t> </a:t>
            </a:r>
            <a:r>
              <a:rPr lang="en-US" altLang="ja-JP" dirty="0"/>
              <a:t> must read the initial value of </a:t>
            </a:r>
            <a:r>
              <a:rPr lang="en-US" altLang="ja-JP" i="1" dirty="0"/>
              <a:t>Q.</a:t>
            </a:r>
          </a:p>
          <a:p>
            <a:pPr marL="342900" lvl="1" indent="0">
              <a:spcBef>
                <a:spcPts val="0"/>
              </a:spcBef>
              <a:buNone/>
              <a:defRPr/>
            </a:pPr>
            <a:r>
              <a:rPr lang="en-US" dirty="0">
                <a:solidFill>
                  <a:srgbClr val="FF9900"/>
                </a:solidFill>
              </a:rPr>
              <a:t>2.</a:t>
            </a:r>
            <a:r>
              <a:rPr lang="en-US" dirty="0"/>
              <a:t>   If in schedule S transaction </a:t>
            </a:r>
            <a:r>
              <a:rPr lang="en-US" i="1" dirty="0"/>
              <a:t>T</a:t>
            </a:r>
            <a:r>
              <a:rPr lang="en-US" i="1" baseline="-25000" dirty="0"/>
              <a:t>i</a:t>
            </a:r>
            <a:r>
              <a:rPr lang="en-US" i="1" dirty="0"/>
              <a:t> </a:t>
            </a:r>
            <a:r>
              <a:rPr lang="en-US" dirty="0"/>
              <a:t>executes </a:t>
            </a:r>
            <a:r>
              <a:rPr lang="en-US" b="1" dirty="0"/>
              <a:t>read</a:t>
            </a:r>
            <a:r>
              <a:rPr lang="en-US" dirty="0"/>
              <a:t>(</a:t>
            </a:r>
            <a:r>
              <a:rPr lang="en-US" i="1" dirty="0"/>
              <a:t>Q)</a:t>
            </a:r>
            <a:r>
              <a:rPr lang="en-US" dirty="0"/>
              <a:t>, and that value was </a:t>
            </a:r>
          </a:p>
          <a:p>
            <a:pPr marL="342900" lvl="1" indent="0">
              <a:spcBef>
                <a:spcPts val="0"/>
              </a:spcBef>
              <a:buNone/>
              <a:defRPr/>
            </a:pPr>
            <a:r>
              <a:rPr lang="en-US" dirty="0"/>
              <a:t>      produced by transaction </a:t>
            </a:r>
            <a:r>
              <a:rPr lang="en-US" i="1" dirty="0"/>
              <a:t>T</a:t>
            </a:r>
            <a:r>
              <a:rPr lang="en-US" i="1" baseline="-25000" dirty="0"/>
              <a:t>j</a:t>
            </a:r>
            <a:r>
              <a:rPr lang="en-US" dirty="0"/>
              <a:t> </a:t>
            </a:r>
            <a:r>
              <a:rPr lang="en-US" i="1" dirty="0"/>
              <a:t> </a:t>
            </a:r>
            <a:r>
              <a:rPr lang="en-US" dirty="0"/>
              <a:t>(if any), then in schedule </a:t>
            </a:r>
            <a:r>
              <a:rPr lang="en-US" i="1" dirty="0"/>
              <a:t>S</a:t>
            </a:r>
            <a:r>
              <a:rPr lang="en-IN" i="1" dirty="0"/>
              <a:t>’</a:t>
            </a:r>
            <a:r>
              <a:rPr lang="en-US" altLang="ja-JP" dirty="0"/>
              <a:t> also </a:t>
            </a:r>
          </a:p>
          <a:p>
            <a:pPr marL="342900" lvl="1" indent="0">
              <a:spcBef>
                <a:spcPts val="0"/>
              </a:spcBef>
              <a:buNone/>
              <a:defRPr/>
            </a:pPr>
            <a:r>
              <a:rPr lang="en-US" altLang="ja-JP" dirty="0"/>
              <a:t>      transaction </a:t>
            </a:r>
            <a:r>
              <a:rPr lang="en-US" altLang="ja-JP" i="1" dirty="0"/>
              <a:t>T</a:t>
            </a:r>
            <a:r>
              <a:rPr lang="en-US" altLang="ja-JP" i="1" baseline="-25000" dirty="0"/>
              <a:t>i</a:t>
            </a:r>
            <a:r>
              <a:rPr lang="en-US" altLang="ja-JP" dirty="0"/>
              <a:t> must read the value of </a:t>
            </a:r>
            <a:r>
              <a:rPr lang="en-US" altLang="ja-JP" i="1" dirty="0"/>
              <a:t>Q</a:t>
            </a:r>
            <a:r>
              <a:rPr lang="en-US" altLang="ja-JP" dirty="0"/>
              <a:t> that was produced by the </a:t>
            </a:r>
          </a:p>
          <a:p>
            <a:pPr marL="342900" lvl="1" indent="0">
              <a:spcBef>
                <a:spcPts val="0"/>
              </a:spcBef>
              <a:buNone/>
              <a:defRPr/>
            </a:pPr>
            <a:r>
              <a:rPr lang="en-US" altLang="ja-JP" dirty="0"/>
              <a:t>      same </a:t>
            </a:r>
            <a:r>
              <a:rPr lang="en-US" altLang="ja-JP" b="1" dirty="0"/>
              <a:t>write</a:t>
            </a:r>
            <a:r>
              <a:rPr lang="en-US" altLang="ja-JP" dirty="0"/>
              <a:t>(Q) operation of transaction </a:t>
            </a:r>
            <a:r>
              <a:rPr lang="en-US" altLang="ja-JP" i="1" dirty="0"/>
              <a:t>T</a:t>
            </a:r>
            <a:r>
              <a:rPr lang="en-US" altLang="ja-JP" i="1" baseline="-25000" dirty="0"/>
              <a:t>j</a:t>
            </a:r>
            <a:r>
              <a:rPr lang="en-US" altLang="ja-JP" dirty="0"/>
              <a:t> .</a:t>
            </a:r>
          </a:p>
          <a:p>
            <a:pPr marL="342900" lvl="1" indent="0">
              <a:spcBef>
                <a:spcPts val="0"/>
              </a:spcBef>
              <a:buNone/>
              <a:defRPr/>
            </a:pPr>
            <a:r>
              <a:rPr lang="en-US" dirty="0">
                <a:solidFill>
                  <a:srgbClr val="FF9900"/>
                </a:solidFill>
              </a:rPr>
              <a:t>3.   </a:t>
            </a:r>
            <a:r>
              <a:rPr lang="en-US" dirty="0"/>
              <a:t>The transaction (if any) that performs the final </a:t>
            </a:r>
            <a:r>
              <a:rPr lang="en-US" b="1" dirty="0"/>
              <a:t>write</a:t>
            </a:r>
            <a:r>
              <a:rPr lang="en-US" dirty="0"/>
              <a:t>(</a:t>
            </a:r>
            <a:r>
              <a:rPr lang="en-US" i="1" dirty="0"/>
              <a:t>Q</a:t>
            </a:r>
            <a:r>
              <a:rPr lang="en-US" dirty="0"/>
              <a:t>) operation in </a:t>
            </a:r>
          </a:p>
          <a:p>
            <a:pPr marL="342900" lvl="1" indent="0">
              <a:spcBef>
                <a:spcPts val="0"/>
              </a:spcBef>
              <a:buNone/>
              <a:defRPr/>
            </a:pPr>
            <a:r>
              <a:rPr lang="en-US" dirty="0"/>
              <a:t>      schedule </a:t>
            </a:r>
            <a:r>
              <a:rPr lang="en-US" i="1" dirty="0"/>
              <a:t>S </a:t>
            </a:r>
            <a:r>
              <a:rPr lang="en-US" dirty="0"/>
              <a:t>must also perform the final</a:t>
            </a:r>
            <a:r>
              <a:rPr lang="en-US" i="1" dirty="0"/>
              <a:t> </a:t>
            </a:r>
            <a:r>
              <a:rPr lang="en-US" b="1" dirty="0"/>
              <a:t>write</a:t>
            </a:r>
            <a:r>
              <a:rPr lang="en-US" dirty="0"/>
              <a:t>(</a:t>
            </a:r>
            <a:r>
              <a:rPr lang="en-US" i="1" dirty="0"/>
              <a:t>Q</a:t>
            </a:r>
            <a:r>
              <a:rPr lang="en-US" dirty="0"/>
              <a:t>) operation in schedule </a:t>
            </a:r>
            <a:r>
              <a:rPr lang="en-US" i="1" dirty="0"/>
              <a:t>S</a:t>
            </a:r>
            <a:r>
              <a:rPr lang="en-IN" altLang="ja-JP" i="1" dirty="0"/>
              <a:t>’</a:t>
            </a:r>
            <a:r>
              <a:rPr lang="en-US" altLang="ja-JP" i="1" dirty="0"/>
              <a:t>.</a:t>
            </a:r>
          </a:p>
          <a:p>
            <a:pPr marL="300038">
              <a:defRPr/>
            </a:pPr>
            <a:r>
              <a:rPr lang="en-US" dirty="0"/>
              <a:t>As can be seen, view equivalence is also based purely on </a:t>
            </a:r>
            <a:r>
              <a:rPr lang="en-US" b="1" dirty="0"/>
              <a:t>reads </a:t>
            </a:r>
            <a:r>
              <a:rPr lang="en-US" dirty="0"/>
              <a:t>and </a:t>
            </a:r>
            <a:r>
              <a:rPr lang="en-US" b="1" dirty="0"/>
              <a:t>writes</a:t>
            </a:r>
            <a:r>
              <a:rPr lang="en-US" dirty="0"/>
              <a:t> alone.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View Serializability (Cont.)</a:t>
            </a:r>
          </a:p>
        </p:txBody>
      </p:sp>
      <p:sp>
        <p:nvSpPr>
          <p:cNvPr id="26627" name="Rectangle 3"/>
          <p:cNvSpPr>
            <a:spLocks noGrp="1" noChangeArrowheads="1"/>
          </p:cNvSpPr>
          <p:nvPr>
            <p:ph idx="1"/>
          </p:nvPr>
        </p:nvSpPr>
        <p:spPr>
          <a:xfrm>
            <a:off x="1655685" y="826873"/>
            <a:ext cx="5726098" cy="4025979"/>
          </a:xfrm>
        </p:spPr>
        <p:txBody>
          <a:bodyPr/>
          <a:lstStyle/>
          <a:p>
            <a:pPr>
              <a:tabLst>
                <a:tab pos="1418035" algn="l"/>
                <a:tab pos="1753791" algn="l"/>
                <a:tab pos="2185988" algn="l"/>
                <a:tab pos="2402681" algn="l"/>
                <a:tab pos="2911079" algn="l"/>
                <a:tab pos="3214688" algn="l"/>
              </a:tabLst>
            </a:pPr>
            <a:r>
              <a:rPr lang="en-US" altLang="en-US"/>
              <a:t>A schedule </a:t>
            </a:r>
            <a:r>
              <a:rPr lang="en-US" altLang="en-US" i="1"/>
              <a:t>S</a:t>
            </a:r>
            <a:r>
              <a:rPr lang="en-US" altLang="en-US"/>
              <a:t> is </a:t>
            </a:r>
            <a:r>
              <a:rPr lang="en-US" altLang="en-US" b="1">
                <a:solidFill>
                  <a:srgbClr val="000099"/>
                </a:solidFill>
              </a:rPr>
              <a:t>view serializable</a:t>
            </a:r>
            <a:r>
              <a:rPr lang="en-US" altLang="en-US" i="1"/>
              <a:t> </a:t>
            </a:r>
            <a:r>
              <a:rPr lang="en-US" altLang="en-US"/>
              <a:t>if it is view equivalent to a serial schedule.</a:t>
            </a:r>
          </a:p>
          <a:p>
            <a:pPr>
              <a:tabLst>
                <a:tab pos="1418035" algn="l"/>
                <a:tab pos="1753791" algn="l"/>
                <a:tab pos="2185988" algn="l"/>
                <a:tab pos="2402681" algn="l"/>
                <a:tab pos="2911079" algn="l"/>
                <a:tab pos="3214688" algn="l"/>
              </a:tabLst>
            </a:pPr>
            <a:r>
              <a:rPr lang="en-US" altLang="en-US"/>
              <a:t>Every conflict serializable schedule is also view serializable.</a:t>
            </a:r>
          </a:p>
          <a:p>
            <a:pPr>
              <a:tabLst>
                <a:tab pos="1418035" algn="l"/>
                <a:tab pos="1753791" algn="l"/>
                <a:tab pos="2185988" algn="l"/>
                <a:tab pos="2402681" algn="l"/>
                <a:tab pos="2911079" algn="l"/>
                <a:tab pos="3214688" algn="l"/>
              </a:tabLst>
            </a:pPr>
            <a:r>
              <a:rPr lang="en-US" altLang="en-US"/>
              <a:t>Below is a schedule which is view-serializable but </a:t>
            </a:r>
            <a:r>
              <a:rPr lang="en-US" altLang="en-US" i="1"/>
              <a:t>not </a:t>
            </a:r>
            <a:r>
              <a:rPr lang="en-US" altLang="en-US"/>
              <a:t>conflict serializable.</a:t>
            </a:r>
            <a:br>
              <a:rPr lang="en-US" altLang="en-US"/>
            </a:br>
            <a:endParaRPr lang="en-US" altLang="en-US"/>
          </a:p>
          <a:p>
            <a:pPr>
              <a:buNone/>
              <a:tabLst>
                <a:tab pos="1418035" algn="l"/>
                <a:tab pos="1753791" algn="l"/>
                <a:tab pos="2185988" algn="l"/>
                <a:tab pos="2402681" algn="l"/>
                <a:tab pos="2911079" algn="l"/>
                <a:tab pos="3214688" algn="l"/>
              </a:tabLst>
            </a:pPr>
            <a:r>
              <a:rPr lang="en-US" altLang="en-US"/>
              <a:t>		</a:t>
            </a:r>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endParaRPr lang="en-US" altLang="en-US"/>
          </a:p>
          <a:p>
            <a:pPr>
              <a:buNone/>
              <a:tabLst>
                <a:tab pos="1418035" algn="l"/>
                <a:tab pos="1753791" algn="l"/>
                <a:tab pos="2185988" algn="l"/>
                <a:tab pos="2402681" algn="l"/>
                <a:tab pos="2911079" algn="l"/>
                <a:tab pos="3214688" algn="l"/>
              </a:tabLst>
            </a:pPr>
            <a:endParaRPr lang="en-US" altLang="en-US"/>
          </a:p>
          <a:p>
            <a:pPr>
              <a:tabLst>
                <a:tab pos="1418035" algn="l"/>
                <a:tab pos="1753791" algn="l"/>
                <a:tab pos="2185988" algn="l"/>
                <a:tab pos="2402681" algn="l"/>
                <a:tab pos="2911079" algn="l"/>
                <a:tab pos="3214688" algn="l"/>
              </a:tabLst>
            </a:pPr>
            <a:r>
              <a:rPr lang="en-US" altLang="en-US"/>
              <a:t>What serial schedule is above equivalent to?</a:t>
            </a:r>
          </a:p>
          <a:p>
            <a:pPr>
              <a:tabLst>
                <a:tab pos="1418035" algn="l"/>
                <a:tab pos="1753791" algn="l"/>
                <a:tab pos="2185988" algn="l"/>
                <a:tab pos="2402681" algn="l"/>
                <a:tab pos="2911079" algn="l"/>
                <a:tab pos="3214688" algn="l"/>
              </a:tabLst>
            </a:pPr>
            <a:r>
              <a:rPr lang="en-US" altLang="en-US"/>
              <a:t>Every view serializable schedule that is not conflict serializable has </a:t>
            </a:r>
            <a:r>
              <a:rPr lang="en-US" altLang="en-US" b="1">
                <a:solidFill>
                  <a:srgbClr val="000099"/>
                </a:solidFill>
              </a:rPr>
              <a:t>blind writes</a:t>
            </a:r>
            <a:r>
              <a:rPr lang="en-US" altLang="en-US" b="1"/>
              <a:t>.</a:t>
            </a:r>
          </a:p>
        </p:txBody>
      </p:sp>
      <p:pic>
        <p:nvPicPr>
          <p:cNvPr id="26628" name="Picture 4" descr="New PDF from Images Output-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6210" y="1943030"/>
            <a:ext cx="2202656" cy="99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Testing for Serializability </a:t>
            </a:r>
          </a:p>
        </p:txBody>
      </p:sp>
      <p:sp>
        <p:nvSpPr>
          <p:cNvPr id="28675" name="Rectangle 3"/>
          <p:cNvSpPr>
            <a:spLocks noGrp="1" noChangeArrowheads="1"/>
          </p:cNvSpPr>
          <p:nvPr>
            <p:ph idx="1"/>
          </p:nvPr>
        </p:nvSpPr>
        <p:spPr>
          <a:xfrm>
            <a:off x="1662344" y="826873"/>
            <a:ext cx="5642141" cy="4025979"/>
          </a:xfrm>
        </p:spPr>
        <p:txBody>
          <a:bodyPr/>
          <a:lstStyle/>
          <a:p>
            <a:r>
              <a:rPr lang="en-US" altLang="en-US" dirty="0"/>
              <a:t>Consider some schedule of a set of transactions </a:t>
            </a:r>
            <a:r>
              <a:rPr lang="en-US" altLang="en-US" i="1" dirty="0"/>
              <a:t>T</a:t>
            </a:r>
            <a:r>
              <a:rPr lang="en-US" altLang="en-US" baseline="-25000" dirty="0"/>
              <a:t>1</a:t>
            </a:r>
            <a:r>
              <a:rPr lang="en-US" altLang="en-US" dirty="0"/>
              <a:t>, </a:t>
            </a:r>
            <a:r>
              <a:rPr lang="en-US" altLang="en-US" i="1" dirty="0"/>
              <a:t>T</a:t>
            </a:r>
            <a:r>
              <a:rPr lang="en-US" altLang="en-US" baseline="-25000" dirty="0"/>
              <a:t>2</a:t>
            </a:r>
            <a:r>
              <a:rPr lang="en-US" altLang="en-US" dirty="0"/>
              <a:t>, ..., </a:t>
            </a:r>
            <a:r>
              <a:rPr lang="en-US" altLang="en-US" i="1" dirty="0"/>
              <a:t>T</a:t>
            </a:r>
            <a:r>
              <a:rPr lang="en-US" altLang="en-US" i="1" baseline="-25000" dirty="0"/>
              <a:t>n</a:t>
            </a:r>
            <a:endParaRPr lang="en-US" altLang="en-US" dirty="0"/>
          </a:p>
          <a:p>
            <a:r>
              <a:rPr lang="en-US" altLang="en-US" b="1" dirty="0">
                <a:solidFill>
                  <a:srgbClr val="000099"/>
                </a:solidFill>
              </a:rPr>
              <a:t>Precedence graph</a:t>
            </a:r>
            <a:r>
              <a:rPr lang="en-US" altLang="en-US" i="1" dirty="0"/>
              <a:t> </a:t>
            </a:r>
            <a:r>
              <a:rPr lang="en-US" altLang="en-US" dirty="0"/>
              <a:t>— a direct graph where the vertices are the transactions (names).</a:t>
            </a:r>
          </a:p>
          <a:p>
            <a:r>
              <a:rPr lang="en-US" altLang="en-US" dirty="0"/>
              <a:t>We draw an arc from </a:t>
            </a:r>
            <a:r>
              <a:rPr lang="en-US" altLang="en-US" i="1" dirty="0"/>
              <a:t>T</a:t>
            </a:r>
            <a:r>
              <a:rPr lang="en-US" altLang="en-US" i="1" baseline="-25000" dirty="0"/>
              <a:t>i</a:t>
            </a:r>
            <a:r>
              <a:rPr lang="en-US" altLang="en-US" i="1" dirty="0"/>
              <a:t> </a:t>
            </a:r>
            <a:r>
              <a:rPr lang="en-US" altLang="en-US" dirty="0"/>
              <a:t>to </a:t>
            </a:r>
            <a:r>
              <a:rPr lang="en-US" altLang="en-US" i="1" dirty="0"/>
              <a:t>T</a:t>
            </a:r>
            <a:r>
              <a:rPr lang="en-US" altLang="en-US" i="1" baseline="-25000" dirty="0"/>
              <a:t>j</a:t>
            </a:r>
            <a:r>
              <a:rPr lang="en-US" altLang="en-US" i="1" dirty="0"/>
              <a:t> </a:t>
            </a:r>
            <a:r>
              <a:rPr lang="en-US" altLang="en-US" dirty="0"/>
              <a:t>if the two transaction conflict, and </a:t>
            </a:r>
            <a:r>
              <a:rPr lang="en-US" altLang="en-US" i="1" dirty="0"/>
              <a:t>T</a:t>
            </a:r>
            <a:r>
              <a:rPr lang="en-US" altLang="en-US" i="1" baseline="-25000" dirty="0"/>
              <a:t>i</a:t>
            </a:r>
            <a:r>
              <a:rPr lang="en-US" altLang="en-US" i="1" dirty="0"/>
              <a:t> </a:t>
            </a:r>
            <a:r>
              <a:rPr lang="en-US" altLang="en-US" dirty="0"/>
              <a:t>accessed the data item on which the conflict arose earlier.</a:t>
            </a:r>
          </a:p>
          <a:p>
            <a:r>
              <a:rPr lang="en-US" altLang="en-US" dirty="0"/>
              <a:t>We may label the arc by the item that was accessed.</a:t>
            </a:r>
          </a:p>
          <a:p>
            <a:r>
              <a:rPr lang="en-US" altLang="en-US" dirty="0"/>
              <a:t>Example</a:t>
            </a:r>
            <a:r>
              <a:rPr lang="en-US" altLang="en-US" b="1" dirty="0"/>
              <a:t> </a:t>
            </a:r>
            <a:r>
              <a:rPr lang="en-US" altLang="en-US" dirty="0"/>
              <a:t>of a precedence graph</a:t>
            </a:r>
          </a:p>
        </p:txBody>
      </p:sp>
      <p:pic>
        <p:nvPicPr>
          <p:cNvPr id="2867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284" y="2603900"/>
            <a:ext cx="16310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Test for Conflict Serializability</a:t>
            </a:r>
          </a:p>
        </p:txBody>
      </p:sp>
      <p:sp>
        <p:nvSpPr>
          <p:cNvPr id="29699" name="Rectangle 3"/>
          <p:cNvSpPr>
            <a:spLocks noGrp="1" noChangeArrowheads="1"/>
          </p:cNvSpPr>
          <p:nvPr>
            <p:ph idx="1"/>
          </p:nvPr>
        </p:nvSpPr>
        <p:spPr>
          <a:xfrm>
            <a:off x="1642369" y="826873"/>
            <a:ext cx="3689975" cy="4025979"/>
          </a:xfrm>
        </p:spPr>
        <p:txBody>
          <a:bodyPr/>
          <a:lstStyle/>
          <a:p>
            <a:r>
              <a:rPr lang="en-US" altLang="en-US" dirty="0"/>
              <a:t>A schedule is conflict serializable if and only if its precedence graph is acyclic.</a:t>
            </a:r>
          </a:p>
          <a:p>
            <a:r>
              <a:rPr lang="en-US" altLang="en-US" dirty="0"/>
              <a:t>Cycle-detection algorithms exist which take order </a:t>
            </a:r>
            <a:r>
              <a:rPr lang="en-US" altLang="en-US" i="1" dirty="0"/>
              <a:t>n</a:t>
            </a:r>
            <a:r>
              <a:rPr lang="en-US" altLang="en-US" baseline="30000" dirty="0"/>
              <a:t>2</a:t>
            </a:r>
            <a:r>
              <a:rPr lang="en-US" altLang="en-US" dirty="0"/>
              <a:t> time, where </a:t>
            </a:r>
            <a:r>
              <a:rPr lang="en-US" altLang="en-US" i="1" dirty="0"/>
              <a:t>n </a:t>
            </a:r>
            <a:r>
              <a:rPr lang="en-US" altLang="en-US" dirty="0"/>
              <a:t>is the number of vertices in the graph.  </a:t>
            </a:r>
          </a:p>
          <a:p>
            <a:pPr lvl="1"/>
            <a:r>
              <a:rPr lang="en-US" altLang="en-US" dirty="0"/>
              <a:t>(Better algorithms take order </a:t>
            </a:r>
            <a:r>
              <a:rPr lang="en-US" altLang="en-US" i="1" dirty="0"/>
              <a:t>n</a:t>
            </a:r>
            <a:r>
              <a:rPr lang="en-US" altLang="en-US" dirty="0"/>
              <a:t> + </a:t>
            </a:r>
            <a:r>
              <a:rPr lang="en-US" altLang="en-US" i="1" dirty="0"/>
              <a:t>e</a:t>
            </a:r>
            <a:r>
              <a:rPr lang="en-US" altLang="en-US" dirty="0"/>
              <a:t> where </a:t>
            </a:r>
            <a:r>
              <a:rPr lang="en-US" altLang="en-US" i="1" dirty="0"/>
              <a:t>e</a:t>
            </a:r>
            <a:r>
              <a:rPr lang="en-US" altLang="en-US" dirty="0"/>
              <a:t> is the number of edges.)</a:t>
            </a:r>
          </a:p>
          <a:p>
            <a:r>
              <a:rPr lang="en-US" altLang="en-US" dirty="0"/>
              <a:t>If precedence graph is acyclic, the serializability order can be obtained by a </a:t>
            </a:r>
            <a:r>
              <a:rPr lang="en-US" altLang="en-US" i="1" dirty="0">
                <a:solidFill>
                  <a:srgbClr val="000099"/>
                </a:solidFill>
              </a:rPr>
              <a:t>topological sorting</a:t>
            </a:r>
            <a:r>
              <a:rPr lang="en-US" altLang="en-US" dirty="0"/>
              <a:t> of the graph. </a:t>
            </a:r>
          </a:p>
          <a:p>
            <a:pPr lvl="1"/>
            <a:r>
              <a:rPr lang="en-US" altLang="en-US" dirty="0"/>
              <a:t> This is a linear order consistent with the partial order of the graph.</a:t>
            </a:r>
          </a:p>
          <a:p>
            <a:pPr lvl="1"/>
            <a:r>
              <a:rPr lang="en-US" altLang="en-US" dirty="0"/>
              <a:t>For example, a serializability order for Schedule A would be</a:t>
            </a:r>
            <a:br>
              <a:rPr lang="en-US" altLang="en-US" dirty="0"/>
            </a:br>
            <a:r>
              <a:rPr lang="en-US" altLang="en-US" i="1" dirty="0"/>
              <a:t>T</a:t>
            </a:r>
            <a:r>
              <a:rPr lang="en-US" altLang="en-US" baseline="-25000" dirty="0"/>
              <a:t>5</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1</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3</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2</a:t>
            </a:r>
            <a:r>
              <a:rPr lang="en-US" altLang="en-US" dirty="0"/>
              <a:t> </a:t>
            </a:r>
            <a:r>
              <a:rPr lang="en-US" altLang="en-US" dirty="0">
                <a:sym typeface="Symbol" panose="05050102010706020507" pitchFamily="18" charset="2"/>
              </a:rPr>
              <a:t></a:t>
            </a:r>
            <a:r>
              <a:rPr lang="en-US" altLang="en-US" dirty="0">
                <a:sym typeface="Monotype Sorts" charset="2"/>
              </a:rPr>
              <a:t> </a:t>
            </a:r>
            <a:r>
              <a:rPr lang="en-US" altLang="en-US" i="1" dirty="0"/>
              <a:t>T</a:t>
            </a:r>
            <a:r>
              <a:rPr lang="en-US" altLang="en-US" baseline="-25000" dirty="0"/>
              <a:t>4</a:t>
            </a:r>
            <a:endParaRPr lang="en-US" altLang="en-US" dirty="0"/>
          </a:p>
          <a:p>
            <a:pPr lvl="2"/>
            <a:r>
              <a:rPr lang="en-US" altLang="en-US" dirty="0">
                <a:sym typeface="Monotype Sorts" charset="2"/>
              </a:rPr>
              <a:t>Are there others?</a:t>
            </a:r>
          </a:p>
        </p:txBody>
      </p:sp>
      <p:pic>
        <p:nvPicPr>
          <p:cNvPr id="297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5210" y="791766"/>
            <a:ext cx="2215753"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2625034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Recoverable Schedules</a:t>
            </a:r>
          </a:p>
        </p:txBody>
      </p:sp>
      <p:sp>
        <p:nvSpPr>
          <p:cNvPr id="31747" name="Rectangle 3"/>
          <p:cNvSpPr>
            <a:spLocks noGrp="1" noChangeArrowheads="1"/>
          </p:cNvSpPr>
          <p:nvPr>
            <p:ph idx="1"/>
          </p:nvPr>
        </p:nvSpPr>
        <p:spPr>
          <a:xfrm>
            <a:off x="1669003" y="1265176"/>
            <a:ext cx="5832629" cy="3587676"/>
          </a:xfrm>
        </p:spPr>
        <p:txBody>
          <a:bodyPr/>
          <a:lstStyle/>
          <a:p>
            <a:pPr>
              <a:tabLst>
                <a:tab pos="1796654" algn="l"/>
                <a:tab pos="2143125" algn="l"/>
                <a:tab pos="2662238" algn="l"/>
                <a:tab pos="2997994" algn="l"/>
              </a:tabLst>
            </a:pPr>
            <a:r>
              <a:rPr lang="en-US" altLang="en-US" b="1" dirty="0">
                <a:solidFill>
                  <a:srgbClr val="000099"/>
                </a:solidFill>
              </a:rPr>
              <a:t>Recoverable</a:t>
            </a:r>
            <a:r>
              <a:rPr lang="en-US" altLang="en-US" b="1" i="1" dirty="0">
                <a:solidFill>
                  <a:srgbClr val="000099"/>
                </a:solidFill>
              </a:rPr>
              <a:t> </a:t>
            </a:r>
            <a:r>
              <a:rPr lang="en-US" altLang="en-US" b="1" dirty="0">
                <a:solidFill>
                  <a:srgbClr val="000099"/>
                </a:solidFill>
              </a:rPr>
              <a:t>schedule</a:t>
            </a:r>
            <a:r>
              <a:rPr lang="en-US" altLang="en-US" dirty="0"/>
              <a:t> — if a transaction </a:t>
            </a:r>
            <a:r>
              <a:rPr lang="en-US" altLang="en-US" i="1" dirty="0"/>
              <a:t>T</a:t>
            </a:r>
            <a:r>
              <a:rPr lang="en-US" altLang="en-US" i="1" baseline="-25000" dirty="0"/>
              <a:t>j</a:t>
            </a:r>
            <a:r>
              <a:rPr lang="en-US" altLang="en-US" dirty="0"/>
              <a:t> reads a data item previously written by a transaction </a:t>
            </a:r>
            <a:r>
              <a:rPr lang="en-US" altLang="en-US" i="1" dirty="0"/>
              <a:t>T</a:t>
            </a:r>
            <a:r>
              <a:rPr lang="en-US" altLang="en-US" i="1" baseline="-25000" dirty="0"/>
              <a:t>i </a:t>
            </a:r>
            <a:r>
              <a:rPr lang="en-US" altLang="en-US" dirty="0"/>
              <a:t>, then the commit operation of </a:t>
            </a:r>
            <a:r>
              <a:rPr lang="en-US" altLang="en-US" i="1" dirty="0"/>
              <a:t>T</a:t>
            </a:r>
            <a:r>
              <a:rPr lang="en-US" altLang="en-US" i="1" baseline="-25000" dirty="0"/>
              <a:t>i</a:t>
            </a:r>
            <a:r>
              <a:rPr lang="en-US" altLang="en-US" i="1" dirty="0"/>
              <a:t> </a:t>
            </a:r>
            <a:r>
              <a:rPr lang="en-US" altLang="en-US" dirty="0"/>
              <a:t> appears before the commit operation of </a:t>
            </a:r>
            <a:r>
              <a:rPr lang="en-US" altLang="en-US" i="1" dirty="0"/>
              <a:t>T</a:t>
            </a:r>
            <a:r>
              <a:rPr lang="en-US" altLang="en-US" i="1" baseline="-25000" dirty="0"/>
              <a:t>j</a:t>
            </a:r>
            <a:r>
              <a:rPr lang="en-US" altLang="en-US" i="1" dirty="0"/>
              <a:t>.</a:t>
            </a:r>
            <a:endParaRPr lang="en-US" altLang="en-US" dirty="0"/>
          </a:p>
          <a:p>
            <a:pPr>
              <a:tabLst>
                <a:tab pos="1796654" algn="l"/>
                <a:tab pos="2143125" algn="l"/>
                <a:tab pos="2662238" algn="l"/>
                <a:tab pos="2997994" algn="l"/>
              </a:tabLst>
            </a:pPr>
            <a:r>
              <a:rPr lang="en-US" altLang="en-US" dirty="0"/>
              <a:t>The following schedule (Schedule 11) is not recoverable</a:t>
            </a:r>
            <a:br>
              <a:rPr lang="en-US" altLang="en-US" dirty="0"/>
            </a:br>
            <a:r>
              <a:rPr lang="en-US" altLang="en-US" dirty="0"/>
              <a:t>		</a:t>
            </a:r>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endParaRPr lang="en-US" altLang="en-US" dirty="0"/>
          </a:p>
          <a:p>
            <a:pPr>
              <a:tabLst>
                <a:tab pos="1796654" algn="l"/>
                <a:tab pos="2143125" algn="l"/>
                <a:tab pos="2662238" algn="l"/>
                <a:tab pos="2997994" algn="l"/>
              </a:tabLst>
            </a:pPr>
            <a:r>
              <a:rPr lang="en-US" altLang="en-US" dirty="0"/>
              <a:t>If </a:t>
            </a:r>
            <a:r>
              <a:rPr lang="en-US" altLang="en-US" i="1" dirty="0"/>
              <a:t>T</a:t>
            </a:r>
            <a:r>
              <a:rPr lang="en-US" altLang="en-US" baseline="-25000" dirty="0"/>
              <a:t>8</a:t>
            </a:r>
            <a:r>
              <a:rPr lang="en-US" altLang="en-US" sz="1200" dirty="0"/>
              <a:t> </a:t>
            </a:r>
            <a:r>
              <a:rPr lang="en-US" altLang="en-US" dirty="0"/>
              <a:t>should abort, </a:t>
            </a:r>
            <a:r>
              <a:rPr lang="en-US" altLang="en-US" i="1" dirty="0"/>
              <a:t>T</a:t>
            </a:r>
            <a:r>
              <a:rPr lang="en-US" altLang="en-US" baseline="-25000" dirty="0"/>
              <a:t>9</a:t>
            </a:r>
            <a:r>
              <a:rPr lang="en-US" altLang="en-US" dirty="0"/>
              <a:t> would have read (and possibly shown to the user) an inconsistent database state.  Hence, database must ensure that schedules are recoverable.</a:t>
            </a:r>
          </a:p>
        </p:txBody>
      </p:sp>
      <p:sp>
        <p:nvSpPr>
          <p:cNvPr id="31748" name="Text Box 6"/>
          <p:cNvSpPr txBox="1">
            <a:spLocks noChangeArrowheads="1"/>
          </p:cNvSpPr>
          <p:nvPr/>
        </p:nvSpPr>
        <p:spPr bwMode="auto">
          <a:xfrm>
            <a:off x="1669002" y="791969"/>
            <a:ext cx="57660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spcBef>
                <a:spcPct val="50000"/>
              </a:spcBef>
            </a:pPr>
            <a:r>
              <a:rPr lang="en-US" altLang="en-US" sz="1275" dirty="0">
                <a:solidFill>
                  <a:srgbClr val="000000"/>
                </a:solidFill>
              </a:rPr>
              <a:t>Need to address the effect of transaction failures on concurrently </a:t>
            </a:r>
            <a:br>
              <a:rPr lang="en-US" altLang="en-US" sz="1275" dirty="0">
                <a:solidFill>
                  <a:srgbClr val="000000"/>
                </a:solidFill>
              </a:rPr>
            </a:br>
            <a:r>
              <a:rPr lang="en-US" altLang="en-US" sz="1275" dirty="0">
                <a:solidFill>
                  <a:srgbClr val="000000"/>
                </a:solidFill>
              </a:rPr>
              <a:t>running transactions.</a:t>
            </a:r>
          </a:p>
        </p:txBody>
      </p:sp>
      <p:pic>
        <p:nvPicPr>
          <p:cNvPr id="317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361" y="2228706"/>
            <a:ext cx="2184797" cy="1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Cascading Rollbacks</a:t>
            </a:r>
          </a:p>
        </p:txBody>
      </p:sp>
      <p:sp>
        <p:nvSpPr>
          <p:cNvPr id="32771" name="Rectangle 3"/>
          <p:cNvSpPr>
            <a:spLocks noGrp="1" noChangeArrowheads="1"/>
          </p:cNvSpPr>
          <p:nvPr>
            <p:ph idx="1"/>
          </p:nvPr>
        </p:nvSpPr>
        <p:spPr>
          <a:xfrm>
            <a:off x="1649027" y="826873"/>
            <a:ext cx="5832630" cy="4025979"/>
          </a:xfrm>
        </p:spPr>
        <p:txBody>
          <a:bodyPr/>
          <a:lstStyle/>
          <a:p>
            <a:pPr>
              <a:tabLst>
                <a:tab pos="1244204" algn="l"/>
                <a:tab pos="1590675" algn="l"/>
                <a:tab pos="2013347" algn="l"/>
                <a:tab pos="2272904" algn="l"/>
                <a:tab pos="2825354" algn="l"/>
                <a:tab pos="3042047" algn="l"/>
              </a:tabLst>
            </a:pPr>
            <a:r>
              <a:rPr lang="en-US" altLang="en-US" b="1" dirty="0">
                <a:solidFill>
                  <a:srgbClr val="000099"/>
                </a:solidFill>
              </a:rPr>
              <a:t>Cascading rollback</a:t>
            </a:r>
            <a:r>
              <a:rPr lang="en-US" altLang="en-US" dirty="0"/>
              <a:t> – a single transaction failure leads to a series of transaction rollbacks.  Consider the following schedule where none of the transactions has yet committed (so the schedule is recoverable)</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r>
              <a:rPr lang="en-US" altLang="en-US" dirty="0"/>
              <a:t>If </a:t>
            </a:r>
            <a:r>
              <a:rPr lang="en-US" altLang="en-US" i="1" dirty="0"/>
              <a:t>T</a:t>
            </a:r>
            <a:r>
              <a:rPr lang="en-US" altLang="en-US" baseline="-25000" dirty="0"/>
              <a:t>10</a:t>
            </a:r>
            <a:r>
              <a:rPr lang="en-US" altLang="en-US" dirty="0"/>
              <a:t> fails, </a:t>
            </a:r>
            <a:r>
              <a:rPr lang="en-US" altLang="en-US" i="1" dirty="0"/>
              <a:t>T</a:t>
            </a:r>
            <a:r>
              <a:rPr lang="en-US" altLang="en-US" baseline="-25000" dirty="0"/>
              <a:t>11</a:t>
            </a:r>
            <a:r>
              <a:rPr lang="en-US" altLang="en-US" dirty="0"/>
              <a:t> and </a:t>
            </a:r>
            <a:r>
              <a:rPr lang="en-US" altLang="en-US" i="1" dirty="0"/>
              <a:t>T</a:t>
            </a:r>
            <a:r>
              <a:rPr lang="en-US" altLang="en-US" baseline="-25000" dirty="0"/>
              <a:t>12</a:t>
            </a:r>
            <a:r>
              <a:rPr lang="en-US" altLang="en-US" dirty="0"/>
              <a:t> must also be rolled back.</a:t>
            </a:r>
          </a:p>
          <a:p>
            <a:pPr>
              <a:tabLst>
                <a:tab pos="1244204" algn="l"/>
                <a:tab pos="1590675" algn="l"/>
                <a:tab pos="2013347" algn="l"/>
                <a:tab pos="2272904" algn="l"/>
                <a:tab pos="2825354" algn="l"/>
                <a:tab pos="3042047" algn="l"/>
              </a:tabLst>
            </a:pPr>
            <a:r>
              <a:rPr lang="en-US" altLang="en-US" dirty="0"/>
              <a:t>Can lead to the undoing of a significant amount of work</a:t>
            </a:r>
          </a:p>
        </p:txBody>
      </p:sp>
      <p:pic>
        <p:nvPicPr>
          <p:cNvPr id="3277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35" y="1591797"/>
            <a:ext cx="2571750" cy="144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Concurrency Control vs. Serializability Tests</a:t>
            </a:r>
          </a:p>
        </p:txBody>
      </p:sp>
      <p:sp>
        <p:nvSpPr>
          <p:cNvPr id="36867" name="Rectangle 3"/>
          <p:cNvSpPr>
            <a:spLocks noGrp="1" noChangeArrowheads="1"/>
          </p:cNvSpPr>
          <p:nvPr>
            <p:ph idx="1"/>
          </p:nvPr>
        </p:nvSpPr>
        <p:spPr>
          <a:xfrm>
            <a:off x="1649027" y="826873"/>
            <a:ext cx="5845946" cy="4025979"/>
          </a:xfrm>
        </p:spPr>
        <p:txBody>
          <a:bodyPr/>
          <a:lstStyle/>
          <a:p>
            <a:r>
              <a:rPr lang="en-US" altLang="en-US" dirty="0"/>
              <a:t>Concurrency-control protocols allow concurrent schedules, but ensure that the schedules are conflict/view serializable, and are recoverable and cascadeless .</a:t>
            </a:r>
          </a:p>
          <a:p>
            <a:r>
              <a:rPr lang="en-US" altLang="en-US" dirty="0"/>
              <a:t>Concurrency control protocols (generally) do not examine the precedence graph as it is being created</a:t>
            </a:r>
          </a:p>
          <a:p>
            <a:pPr lvl="1"/>
            <a:r>
              <a:rPr lang="en-US" altLang="en-US" dirty="0"/>
              <a:t>Instead a protocol imposes a discipline that avoids non-serializable schedules.</a:t>
            </a:r>
          </a:p>
          <a:p>
            <a:pPr lvl="1"/>
            <a:r>
              <a:rPr lang="en-US" altLang="en-US" dirty="0"/>
              <a:t>We study such protocols in Chapter 16.</a:t>
            </a:r>
          </a:p>
          <a:p>
            <a:r>
              <a:rPr lang="en-US" altLang="en-US" dirty="0"/>
              <a:t>Different concurrency control protocols provide different tradeoffs between the amount of concurrency they allow and the amount of overhead that they incur.</a:t>
            </a:r>
          </a:p>
          <a:p>
            <a:r>
              <a:rPr lang="en-US" altLang="en-US" dirty="0"/>
              <a:t>Tests for serializability help us understand why a concurrency control protocol is correct.   </a:t>
            </a:r>
          </a:p>
          <a:p>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37891" name="Rectangle 3"/>
          <p:cNvSpPr>
            <a:spLocks noGrp="1" noChangeArrowheads="1"/>
          </p:cNvSpPr>
          <p:nvPr>
            <p:ph idx="1"/>
          </p:nvPr>
        </p:nvSpPr>
        <p:spPr>
          <a:xfrm>
            <a:off x="1649027" y="826873"/>
            <a:ext cx="5812655" cy="4025979"/>
          </a:xfrm>
        </p:spPr>
        <p:txBody>
          <a:bodyPr/>
          <a:lstStyle/>
          <a:p>
            <a:r>
              <a:rPr lang="en-US" altLang="en-US" dirty="0"/>
              <a:t>Some applications are willing to live with weak levels of consistency, allowing schedules that are not serializable</a:t>
            </a:r>
          </a:p>
          <a:p>
            <a:pPr lvl="1"/>
            <a:r>
              <a:rPr lang="en-US" altLang="en-US" dirty="0"/>
              <a:t>E.g., a read-only transaction that wants to get an approximate total balance of all accounts </a:t>
            </a:r>
          </a:p>
          <a:p>
            <a:pPr lvl="1"/>
            <a:r>
              <a:rPr lang="en-US" altLang="en-US" dirty="0"/>
              <a:t>E.g., database statistics computed for query optimization can be approximate (why?)</a:t>
            </a:r>
          </a:p>
          <a:p>
            <a:pPr lvl="1"/>
            <a:r>
              <a:rPr lang="en-US" altLang="en-US" dirty="0"/>
              <a:t>Such transactions need not be serializable with respect to other transactions</a:t>
            </a:r>
          </a:p>
          <a:p>
            <a:r>
              <a:rPr lang="en-US" altLang="en-US" dirty="0"/>
              <a:t>Tradeoff accuracy for performance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Levels of Consistency in SQL-92</a:t>
            </a:r>
          </a:p>
        </p:txBody>
      </p:sp>
      <p:sp>
        <p:nvSpPr>
          <p:cNvPr id="38915" name="Rectangle 3"/>
          <p:cNvSpPr>
            <a:spLocks noGrp="1" noChangeArrowheads="1"/>
          </p:cNvSpPr>
          <p:nvPr>
            <p:ph idx="1"/>
          </p:nvPr>
        </p:nvSpPr>
        <p:spPr>
          <a:xfrm>
            <a:off x="1642369" y="826873"/>
            <a:ext cx="5779364" cy="4025979"/>
          </a:xfrm>
        </p:spPr>
        <p:txBody>
          <a:bodyPr/>
          <a:lstStyle/>
          <a:p>
            <a:r>
              <a:rPr lang="en-US" altLang="en-US" b="1" dirty="0">
                <a:solidFill>
                  <a:srgbClr val="000099"/>
                </a:solidFill>
              </a:rPr>
              <a:t>Serializable</a:t>
            </a:r>
            <a:r>
              <a:rPr lang="en-US" altLang="en-US" b="1" dirty="0"/>
              <a:t> </a:t>
            </a:r>
            <a:r>
              <a:rPr lang="en-US" altLang="en-US" dirty="0"/>
              <a:t>— default</a:t>
            </a:r>
          </a:p>
          <a:p>
            <a:r>
              <a:rPr lang="en-US" altLang="en-US" b="1" dirty="0">
                <a:solidFill>
                  <a:srgbClr val="000099"/>
                </a:solidFill>
              </a:rPr>
              <a:t>Repeatable read</a:t>
            </a:r>
            <a:r>
              <a:rPr lang="en-US" altLang="en-US" b="1" dirty="0"/>
              <a:t> </a:t>
            </a:r>
            <a:r>
              <a:rPr lang="en-US" altLang="en-US" dirty="0"/>
              <a:t>—</a:t>
            </a:r>
            <a:r>
              <a:rPr lang="en-US" altLang="en-US" b="1" dirty="0"/>
              <a:t> </a:t>
            </a:r>
            <a:r>
              <a:rPr lang="en-US" altLang="en-US" dirty="0"/>
              <a:t>only committed records to be read. </a:t>
            </a:r>
          </a:p>
          <a:p>
            <a:pPr lvl="1"/>
            <a:r>
              <a:rPr lang="en-US" altLang="en-US" dirty="0"/>
              <a:t>Repeated reads of same record must return same value.</a:t>
            </a:r>
          </a:p>
          <a:p>
            <a:pPr lvl="1"/>
            <a:r>
              <a:rPr lang="en-US" altLang="en-US" dirty="0"/>
              <a:t>However, a transaction may not be serializable – it may find some records inserted by a transaction but not find others.</a:t>
            </a:r>
          </a:p>
          <a:p>
            <a:r>
              <a:rPr lang="en-US" altLang="en-US" b="1" dirty="0">
                <a:solidFill>
                  <a:srgbClr val="000099"/>
                </a:solidFill>
              </a:rPr>
              <a:t>Read committed</a:t>
            </a:r>
            <a:r>
              <a:rPr lang="en-US" altLang="en-US" b="1" dirty="0"/>
              <a:t> </a:t>
            </a:r>
            <a:r>
              <a:rPr lang="en-US" altLang="en-US" dirty="0"/>
              <a:t>—</a:t>
            </a:r>
            <a:r>
              <a:rPr lang="en-US" altLang="en-US" b="1" dirty="0"/>
              <a:t> </a:t>
            </a:r>
            <a:r>
              <a:rPr lang="en-US" altLang="en-US" dirty="0"/>
              <a:t>only committed records can be read.</a:t>
            </a:r>
          </a:p>
          <a:p>
            <a:pPr lvl="1"/>
            <a:r>
              <a:rPr lang="en-US" altLang="en-US" dirty="0"/>
              <a:t>Successive reads of record may return different (but committed) values.</a:t>
            </a:r>
          </a:p>
          <a:p>
            <a:r>
              <a:rPr lang="en-US" altLang="en-US" b="1" dirty="0">
                <a:solidFill>
                  <a:srgbClr val="000099"/>
                </a:solidFill>
              </a:rPr>
              <a:t>Read uncommitted</a:t>
            </a:r>
            <a:r>
              <a:rPr lang="en-US" altLang="en-US" dirty="0"/>
              <a:t> —</a:t>
            </a:r>
            <a:r>
              <a:rPr lang="en-US" altLang="en-US" b="1" dirty="0"/>
              <a:t> </a:t>
            </a:r>
            <a:r>
              <a:rPr lang="en-US" altLang="en-US" dirty="0"/>
              <a:t>even uncommitted records may be read. </a:t>
            </a:r>
            <a:endParaRPr lang="en-US" altLang="en-US" b="1" dirty="0"/>
          </a:p>
        </p:txBody>
      </p:sp>
      <p:sp>
        <p:nvSpPr>
          <p:cNvPr id="38916" name="Rectangle 5"/>
          <p:cNvSpPr>
            <a:spLocks noChangeArrowheads="1"/>
          </p:cNvSpPr>
          <p:nvPr/>
        </p:nvSpPr>
        <p:spPr bwMode="auto">
          <a:xfrm>
            <a:off x="1546623" y="3101579"/>
            <a:ext cx="5645944" cy="110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spcBef>
                <a:spcPct val="35000"/>
              </a:spcBef>
              <a:buClr>
                <a:srgbClr val="CC3300"/>
              </a:buClr>
              <a:buSzPct val="90000"/>
              <a:buFont typeface="Monotype Sorts" charset="2"/>
              <a:buChar char="n"/>
            </a:pPr>
            <a:endParaRPr lang="en-US" altLang="en-US" sz="135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ACID, CAP, BASE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02764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09C257-1BE8-094E-A441-38926F6EA8A1}"/>
              </a:ext>
            </a:extLst>
          </p:cNvPr>
          <p:cNvSpPr>
            <a:spLocks noGrp="1"/>
          </p:cNvSpPr>
          <p:nvPr>
            <p:ph idx="1"/>
          </p:nvPr>
        </p:nvSpPr>
        <p:spPr>
          <a:xfrm>
            <a:off x="76200" y="552450"/>
            <a:ext cx="8991600" cy="4038600"/>
          </a:xfrm>
        </p:spPr>
        <p:txBody>
          <a:bodyPr/>
          <a:lstStyle/>
          <a:p>
            <a:pPr marL="0" indent="0">
              <a:spcBef>
                <a:spcPts val="0"/>
              </a:spcBef>
              <a:spcAft>
                <a:spcPts val="1000"/>
              </a:spcAft>
              <a:buNone/>
            </a:pPr>
            <a:r>
              <a:rPr lang="en-US" sz="1800" dirty="0"/>
              <a:t>Eventually-consistent services are often classified as providing BASE (Basically Available, Soft state, Eventual consistency) semantics, in contrast to traditional ACID (Atomicity, Consistency, Isolation, Durability) guarantees. Rough definitions of each term in BASE:</a:t>
            </a:r>
          </a:p>
          <a:p>
            <a:pPr>
              <a:spcBef>
                <a:spcPts val="0"/>
              </a:spcBef>
              <a:spcAft>
                <a:spcPts val="1000"/>
              </a:spcAft>
            </a:pPr>
            <a:r>
              <a:rPr lang="en-US" sz="1800" b="1" dirty="0"/>
              <a:t>Basically Available</a:t>
            </a:r>
            <a:r>
              <a:rPr lang="en-US" sz="1800" dirty="0"/>
              <a:t>: basic reading and writing operations are available as much as possible (using all nodes of a database cluster), but without any kind of consistency guarantees (the </a:t>
            </a:r>
            <a:r>
              <a:rPr lang="en-US" sz="1800" u="sng" dirty="0"/>
              <a:t>write may not persist after conflicts are reconciled, the read may not get the latest write</a:t>
            </a:r>
            <a:r>
              <a:rPr lang="en-US" sz="1800" dirty="0"/>
              <a:t>)</a:t>
            </a:r>
          </a:p>
          <a:p>
            <a:pPr>
              <a:spcBef>
                <a:spcPts val="0"/>
              </a:spcBef>
              <a:spcAft>
                <a:spcPts val="1000"/>
              </a:spcAft>
            </a:pPr>
            <a:r>
              <a:rPr lang="en-US" sz="1800" b="1" dirty="0"/>
              <a:t>Soft state</a:t>
            </a:r>
            <a:r>
              <a:rPr lang="en-US" sz="1800" dirty="0"/>
              <a:t>: without consistency guarantees, after some amount of time, we only have some probability of knowing the state, since it may not yet have converged</a:t>
            </a:r>
          </a:p>
          <a:p>
            <a:pPr>
              <a:spcBef>
                <a:spcPts val="0"/>
              </a:spcBef>
              <a:spcAft>
                <a:spcPts val="1000"/>
              </a:spcAft>
            </a:pPr>
            <a:r>
              <a:rPr lang="en-US" sz="1800" b="1" dirty="0"/>
              <a:t>Eventually consistent</a:t>
            </a:r>
            <a:r>
              <a:rPr lang="en-US" sz="1800" dirty="0"/>
              <a:t>: If the system is functioning and we wait long enough after any given set of inputs, we will eventually be able to know what the state of the database is, and so any further reads will be consistent with our expectations</a:t>
            </a:r>
          </a:p>
          <a:p>
            <a:pPr>
              <a:spcBef>
                <a:spcPts val="0"/>
              </a:spcBef>
              <a:spcAft>
                <a:spcPts val="1000"/>
              </a:spcAft>
            </a:pPr>
            <a:endParaRPr lang="en-US" sz="1800" dirty="0"/>
          </a:p>
        </p:txBody>
      </p:sp>
      <p:sp>
        <p:nvSpPr>
          <p:cNvPr id="3" name="Title 2">
            <a:extLst>
              <a:ext uri="{FF2B5EF4-FFF2-40B4-BE49-F238E27FC236}">
                <a16:creationId xmlns:a16="http://schemas.microsoft.com/office/drawing/2014/main" id="{5BF747A6-039E-9444-BFCA-E36845FAF4EF}"/>
              </a:ext>
            </a:extLst>
          </p:cNvPr>
          <p:cNvSpPr>
            <a:spLocks noGrp="1"/>
          </p:cNvSpPr>
          <p:nvPr>
            <p:ph type="title"/>
          </p:nvPr>
        </p:nvSpPr>
        <p:spPr/>
        <p:txBody>
          <a:bodyPr/>
          <a:lstStyle/>
          <a:p>
            <a:r>
              <a:rPr lang="en-US" dirty="0"/>
              <a:t>BASE</a:t>
            </a:r>
          </a:p>
        </p:txBody>
      </p:sp>
    </p:spTree>
    <p:extLst>
      <p:ext uri="{BB962C8B-B14F-4D97-AF65-F5344CB8AC3E}">
        <p14:creationId xmlns:p14="http://schemas.microsoft.com/office/powerpoint/2010/main" val="2846766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3381D9-08AB-0945-9899-BA501D65D865}"/>
              </a:ext>
            </a:extLst>
          </p:cNvPr>
          <p:cNvSpPr>
            <a:spLocks noGrp="1"/>
          </p:cNvSpPr>
          <p:nvPr>
            <p:ph type="title"/>
          </p:nvPr>
        </p:nvSpPr>
        <p:spPr/>
        <p:txBody>
          <a:bodyPr/>
          <a:lstStyle/>
          <a:p>
            <a:r>
              <a:rPr lang="en-US" dirty="0"/>
              <a:t>ACID – BASE (Simplistic Comparison)</a:t>
            </a:r>
          </a:p>
        </p:txBody>
      </p:sp>
      <p:pic>
        <p:nvPicPr>
          <p:cNvPr id="7" name="Picture 6">
            <a:extLst>
              <a:ext uri="{FF2B5EF4-FFF2-40B4-BE49-F238E27FC236}">
                <a16:creationId xmlns:a16="http://schemas.microsoft.com/office/drawing/2014/main" id="{F6F6AFDB-C513-4348-804E-959A59C134F4}"/>
              </a:ext>
            </a:extLst>
          </p:cNvPr>
          <p:cNvPicPr>
            <a:picLocks noChangeAspect="1"/>
          </p:cNvPicPr>
          <p:nvPr/>
        </p:nvPicPr>
        <p:blipFill>
          <a:blip r:embed="rId2"/>
          <a:stretch>
            <a:fillRect/>
          </a:stretch>
        </p:blipFill>
        <p:spPr>
          <a:xfrm>
            <a:off x="477371" y="793600"/>
            <a:ext cx="7711362" cy="3556299"/>
          </a:xfrm>
          <a:prstGeom prst="rect">
            <a:avLst/>
          </a:prstGeom>
        </p:spPr>
      </p:pic>
      <p:sp>
        <p:nvSpPr>
          <p:cNvPr id="8" name="TextBox 7">
            <a:extLst>
              <a:ext uri="{FF2B5EF4-FFF2-40B4-BE49-F238E27FC236}">
                <a16:creationId xmlns:a16="http://schemas.microsoft.com/office/drawing/2014/main" id="{7535C32C-A7EF-3246-A21B-00E3B53456B1}"/>
              </a:ext>
            </a:extLst>
          </p:cNvPr>
          <p:cNvSpPr txBox="1"/>
          <p:nvPr/>
        </p:nvSpPr>
        <p:spPr>
          <a:xfrm>
            <a:off x="6781800" y="1504950"/>
            <a:ext cx="193123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(Or other strategy)</a:t>
            </a:r>
          </a:p>
        </p:txBody>
      </p:sp>
    </p:spTree>
    <p:extLst>
      <p:ext uri="{BB962C8B-B14F-4D97-AF65-F5344CB8AC3E}">
        <p14:creationId xmlns:p14="http://schemas.microsoft.com/office/powerpoint/2010/main" val="2875260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52400" y="590550"/>
            <a:ext cx="3581400" cy="4038600"/>
          </a:xfrm>
        </p:spPr>
        <p:txBody>
          <a:bodyPr>
            <a:normAutofit/>
          </a:bodyPr>
          <a:lstStyle/>
          <a:p>
            <a:pPr>
              <a:lnSpc>
                <a:spcPct val="110000"/>
              </a:lnSpc>
              <a:spcBef>
                <a:spcPts val="0"/>
              </a:spcBef>
            </a:pPr>
            <a:r>
              <a:rPr lang="en-US" sz="1800" dirty="0"/>
              <a:t>Consistency</a:t>
            </a:r>
          </a:p>
          <a:p>
            <a:pPr marL="685800" lvl="2" indent="0">
              <a:lnSpc>
                <a:spcPct val="110000"/>
              </a:lnSpc>
              <a:spcBef>
                <a:spcPts val="0"/>
              </a:spcBef>
              <a:buNone/>
            </a:pPr>
            <a:r>
              <a:rPr lang="en-US" sz="1400" dirty="0"/>
              <a:t>Every read receives the most recent write or an error.</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Availability</a:t>
            </a:r>
          </a:p>
          <a:p>
            <a:pPr marL="685800" lvl="2" indent="0">
              <a:lnSpc>
                <a:spcPct val="110000"/>
              </a:lnSpc>
              <a:spcBef>
                <a:spcPts val="0"/>
              </a:spcBef>
              <a:buNone/>
            </a:pPr>
            <a:r>
              <a:rPr lang="en-US" sz="1400" dirty="0"/>
              <a:t>Every request receives a (non-error) response – without guarantee that it contains the most recent write.</a:t>
            </a:r>
          </a:p>
          <a:p>
            <a:pPr marL="685800" lvl="2" indent="0">
              <a:lnSpc>
                <a:spcPct val="110000"/>
              </a:lnSpc>
              <a:spcBef>
                <a:spcPts val="0"/>
              </a:spcBef>
              <a:buNone/>
            </a:pPr>
            <a:endParaRPr lang="en-US" sz="1400" dirty="0"/>
          </a:p>
          <a:p>
            <a:pPr marL="290512" indent="-285750">
              <a:lnSpc>
                <a:spcPct val="110000"/>
              </a:lnSpc>
              <a:spcBef>
                <a:spcPts val="0"/>
              </a:spcBef>
            </a:pPr>
            <a:r>
              <a:rPr lang="en-US" sz="1800" dirty="0"/>
              <a:t>Partition Tolerance</a:t>
            </a:r>
          </a:p>
          <a:p>
            <a:pPr marL="685800" lvl="2" indent="0">
              <a:lnSpc>
                <a:spcPct val="110000"/>
              </a:lnSpc>
              <a:spcBef>
                <a:spcPts val="0"/>
              </a:spcBef>
              <a:buNone/>
            </a:pPr>
            <a:r>
              <a:rPr lang="en-US" sz="1400" dirty="0"/>
              <a:t>The system continues to operate despite an arbitrary number of messages being dropped (or delayed) by the network between nodes</a:t>
            </a:r>
          </a:p>
        </p:txBody>
      </p:sp>
      <p:sp>
        <p:nvSpPr>
          <p:cNvPr id="2" name="Title 1"/>
          <p:cNvSpPr>
            <a:spLocks noGrp="1"/>
          </p:cNvSpPr>
          <p:nvPr>
            <p:ph type="title"/>
          </p:nvPr>
        </p:nvSpPr>
        <p:spPr/>
        <p:txBody>
          <a:bodyPr/>
          <a:lstStyle/>
          <a:p>
            <a:r>
              <a:rPr lang="en-US" dirty="0"/>
              <a:t>CAP Theorem</a:t>
            </a:r>
          </a:p>
        </p:txBody>
      </p:sp>
      <p:pic>
        <p:nvPicPr>
          <p:cNvPr id="3" name="Picture 2"/>
          <p:cNvPicPr>
            <a:picLocks noChangeAspect="1"/>
          </p:cNvPicPr>
          <p:nvPr/>
        </p:nvPicPr>
        <p:blipFill>
          <a:blip r:embed="rId2"/>
          <a:stretch>
            <a:fillRect/>
          </a:stretch>
        </p:blipFill>
        <p:spPr>
          <a:xfrm>
            <a:off x="3982994" y="390071"/>
            <a:ext cx="5060302" cy="3819871"/>
          </a:xfrm>
          <a:prstGeom prst="rect">
            <a:avLst/>
          </a:prstGeom>
        </p:spPr>
      </p:pic>
    </p:spTree>
    <p:extLst>
      <p:ext uri="{BB962C8B-B14F-4D97-AF65-F5344CB8AC3E}">
        <p14:creationId xmlns:p14="http://schemas.microsoft.com/office/powerpoint/2010/main" val="998280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850" y="520306"/>
            <a:ext cx="3810000" cy="2413000"/>
          </a:xfrm>
          <a:prstGeom prst="rect">
            <a:avLst/>
          </a:prstGeom>
        </p:spPr>
      </p:pic>
      <p:sp>
        <p:nvSpPr>
          <p:cNvPr id="3" name="Content Placeholder 2"/>
          <p:cNvSpPr>
            <a:spLocks noGrp="1"/>
          </p:cNvSpPr>
          <p:nvPr>
            <p:ph idx="1"/>
          </p:nvPr>
        </p:nvSpPr>
        <p:spPr/>
        <p:txBody>
          <a:bodyPr/>
          <a:lstStyle/>
          <a:p>
            <a:r>
              <a:rPr lang="en-US" dirty="0"/>
              <a:t>Availability and scalability via</a:t>
            </a:r>
          </a:p>
          <a:p>
            <a:pPr lvl="1"/>
            <a:r>
              <a:rPr lang="en-US" dirty="0"/>
              <a:t>Multiple, replicated data stores.</a:t>
            </a:r>
          </a:p>
          <a:p>
            <a:pPr lvl="1"/>
            <a:r>
              <a:rPr lang="en-US" dirty="0"/>
              <a:t>Read goes to “any” replica.</a:t>
            </a:r>
          </a:p>
          <a:p>
            <a:pPr lvl="1"/>
            <a:r>
              <a:rPr lang="en-US" dirty="0"/>
              <a:t>PUT/POST/DELETE</a:t>
            </a:r>
          </a:p>
          <a:p>
            <a:pPr lvl="2"/>
            <a:r>
              <a:rPr lang="en-US" dirty="0"/>
              <a:t>Goes to any replica</a:t>
            </a:r>
          </a:p>
          <a:p>
            <a:pPr lvl="2"/>
            <a:r>
              <a:rPr lang="en-US" dirty="0"/>
              <a:t>Change propagate asynchronously</a:t>
            </a:r>
          </a:p>
          <a:p>
            <a:r>
              <a:rPr lang="en-US" dirty="0"/>
              <a:t>GET may not see the latest value if the update has</a:t>
            </a:r>
            <a:br>
              <a:rPr lang="en-US" dirty="0"/>
            </a:br>
            <a:r>
              <a:rPr lang="en-US" dirty="0"/>
              <a:t>not propagated to the replica.</a:t>
            </a:r>
          </a:p>
          <a:p>
            <a:r>
              <a:rPr lang="en-US" dirty="0"/>
              <a:t>There are several algorithms for conflict resolution</a:t>
            </a:r>
          </a:p>
          <a:p>
            <a:pPr lvl="1"/>
            <a:r>
              <a:rPr lang="en-US" dirty="0"/>
              <a:t>Detect and handle in application.</a:t>
            </a:r>
          </a:p>
          <a:p>
            <a:pPr lvl="1"/>
            <a:r>
              <a:rPr lang="en-US" dirty="0"/>
              <a:t>Clock/change vectors/version numbers</a:t>
            </a:r>
          </a:p>
          <a:p>
            <a:pPr lvl="1"/>
            <a:r>
              <a:rPr lang="mr-IN" dirty="0"/>
              <a:t>…</a:t>
            </a:r>
            <a:r>
              <a:rPr lang="en-US" dirty="0"/>
              <a:t> </a:t>
            </a:r>
            <a:r>
              <a:rPr lang="mr-IN" dirty="0"/>
              <a:t>…</a:t>
            </a:r>
            <a:endParaRPr lang="en-US" dirty="0"/>
          </a:p>
        </p:txBody>
      </p:sp>
      <p:sp>
        <p:nvSpPr>
          <p:cNvPr id="2" name="Title 1"/>
          <p:cNvSpPr>
            <a:spLocks noGrp="1"/>
          </p:cNvSpPr>
          <p:nvPr>
            <p:ph type="title"/>
          </p:nvPr>
        </p:nvSpPr>
        <p:spPr/>
        <p:txBody>
          <a:bodyPr/>
          <a:lstStyle/>
          <a:p>
            <a:r>
              <a:rPr lang="en-US" dirty="0"/>
              <a:t>Eventual Consistency</a:t>
            </a:r>
          </a:p>
        </p:txBody>
      </p:sp>
      <p:sp>
        <p:nvSpPr>
          <p:cNvPr id="5" name="Rectangle 4"/>
          <p:cNvSpPr/>
          <p:nvPr/>
        </p:nvSpPr>
        <p:spPr>
          <a:xfrm>
            <a:off x="7735986" y="3536219"/>
            <a:ext cx="671639" cy="574535"/>
          </a:xfrm>
          <a:prstGeom prst="rect">
            <a:avLst/>
          </a:prstGeom>
          <a:solidFill>
            <a:srgbClr val="0070C0"/>
          </a:solidFill>
          <a:ln w="38100">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marR="0" lvl="0" indent="-342900" algn="ctr" defTabSz="457200" rtl="0" eaLnBrk="1" fontAlgn="base" latinLnBrk="0" hangingPunct="1">
              <a:lnSpc>
                <a:spcPct val="100000"/>
              </a:lnSpc>
              <a:spcBef>
                <a:spcPct val="0"/>
              </a:spcBef>
              <a:spcAft>
                <a:spcPct val="0"/>
              </a:spcAft>
              <a:buClrTx/>
              <a:buSzTx/>
              <a:buFont typeface="Arial" charset="0"/>
              <a:buChar char="•"/>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7" name="Straight Arrow Connector 6"/>
          <p:cNvCxnSpPr/>
          <p:nvPr/>
        </p:nvCxnSpPr>
        <p:spPr>
          <a:xfrm flipV="1">
            <a:off x="7865458" y="2840304"/>
            <a:ext cx="234669" cy="663547"/>
          </a:xfrm>
          <a:prstGeom prst="straightConnector1">
            <a:avLst/>
          </a:prstGeom>
          <a:ln w="190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14605" y="29656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get</a:t>
            </a:r>
            <a:endParaRPr kumimoji="0" lang="en-US" sz="1200" b="1"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cxnSp>
        <p:nvCxnSpPr>
          <p:cNvPr id="9" name="Straight Arrow Connector 8"/>
          <p:cNvCxnSpPr/>
          <p:nvPr/>
        </p:nvCxnSpPr>
        <p:spPr>
          <a:xfrm flipV="1">
            <a:off x="8229598" y="2882816"/>
            <a:ext cx="234669" cy="663547"/>
          </a:xfrm>
          <a:prstGeom prst="straightConnector1">
            <a:avLst/>
          </a:prstGeom>
          <a:ln w="1905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22658" y="3159996"/>
            <a:ext cx="4572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200" b="1" i="0" u="none" strike="noStrike" kern="1200" cap="none" spc="0" normalizeH="0" baseline="0" noProof="0">
                <a:ln>
                  <a:noFill/>
                </a:ln>
                <a:solidFill>
                  <a:prstClr val="black"/>
                </a:solidFill>
                <a:effectLst/>
                <a:uLnTx/>
                <a:uFillTx/>
                <a:latin typeface="Calibri"/>
                <a:ea typeface="ＭＳ Ｐゴシック" charset="-128"/>
                <a:cs typeface="+mn-cs"/>
              </a:rPr>
              <a:t>put</a:t>
            </a:r>
            <a:endParaRPr kumimoji="0" lang="en-US" sz="1200" b="1"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4657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Part 5</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22524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DynamoDB Model</a:t>
            </a:r>
          </a:p>
        </p:txBody>
      </p:sp>
      <p:pic>
        <p:nvPicPr>
          <p:cNvPr id="12" name="Picture 11">
            <a:extLst>
              <a:ext uri="{FF2B5EF4-FFF2-40B4-BE49-F238E27FC236}">
                <a16:creationId xmlns:a16="http://schemas.microsoft.com/office/drawing/2014/main" id="{2470506D-5E05-BD46-B85D-4D477B8892A0}"/>
              </a:ext>
            </a:extLst>
          </p:cNvPr>
          <p:cNvPicPr>
            <a:picLocks noChangeAspect="1"/>
          </p:cNvPicPr>
          <p:nvPr/>
        </p:nvPicPr>
        <p:blipFill>
          <a:blip r:embed="rId2"/>
          <a:stretch>
            <a:fillRect/>
          </a:stretch>
        </p:blipFill>
        <p:spPr>
          <a:xfrm>
            <a:off x="404950" y="513593"/>
            <a:ext cx="7524204" cy="4116314"/>
          </a:xfrm>
          <a:prstGeom prst="rect">
            <a:avLst/>
          </a:prstGeom>
        </p:spPr>
      </p:pic>
    </p:spTree>
    <p:extLst>
      <p:ext uri="{BB962C8B-B14F-4D97-AF65-F5344CB8AC3E}">
        <p14:creationId xmlns:p14="http://schemas.microsoft.com/office/powerpoint/2010/main" val="471244665"/>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7AC32-2B06-EDA5-7F6C-31C2669DCD2F}"/>
              </a:ext>
            </a:extLst>
          </p:cNvPr>
          <p:cNvSpPr>
            <a:spLocks noGrp="1"/>
          </p:cNvSpPr>
          <p:nvPr>
            <p:ph type="title"/>
          </p:nvPr>
        </p:nvSpPr>
        <p:spPr/>
        <p:txBody>
          <a:bodyPr/>
          <a:lstStyle/>
          <a:p>
            <a:r>
              <a:rPr lang="en-US" dirty="0"/>
              <a:t>DynamoDB Conditional Writes</a:t>
            </a:r>
          </a:p>
        </p:txBody>
      </p:sp>
      <p:pic>
        <p:nvPicPr>
          <p:cNvPr id="4" name="Picture 3">
            <a:extLst>
              <a:ext uri="{FF2B5EF4-FFF2-40B4-BE49-F238E27FC236}">
                <a16:creationId xmlns:a16="http://schemas.microsoft.com/office/drawing/2014/main" id="{3B884C2A-C6AA-C8C5-4065-A1ABC05276A5}"/>
              </a:ext>
            </a:extLst>
          </p:cNvPr>
          <p:cNvPicPr>
            <a:picLocks noChangeAspect="1"/>
          </p:cNvPicPr>
          <p:nvPr/>
        </p:nvPicPr>
        <p:blipFill>
          <a:blip r:embed="rId2"/>
          <a:stretch>
            <a:fillRect/>
          </a:stretch>
        </p:blipFill>
        <p:spPr>
          <a:xfrm>
            <a:off x="211206" y="990018"/>
            <a:ext cx="3827393" cy="3543882"/>
          </a:xfrm>
          <a:prstGeom prst="rect">
            <a:avLst/>
          </a:prstGeom>
        </p:spPr>
      </p:pic>
      <p:sp>
        <p:nvSpPr>
          <p:cNvPr id="5" name="TextBox 4">
            <a:extLst>
              <a:ext uri="{FF2B5EF4-FFF2-40B4-BE49-F238E27FC236}">
                <a16:creationId xmlns:a16="http://schemas.microsoft.com/office/drawing/2014/main" id="{9E7455FC-774D-DB77-4E0C-F0FE9D4EBF20}"/>
              </a:ext>
            </a:extLst>
          </p:cNvPr>
          <p:cNvSpPr txBox="1"/>
          <p:nvPr/>
        </p:nvSpPr>
        <p:spPr>
          <a:xfrm>
            <a:off x="609600" y="665972"/>
            <a:ext cx="2619500"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Write-Write Conflict: Lost Update</a:t>
            </a:r>
          </a:p>
        </p:txBody>
      </p:sp>
      <p:pic>
        <p:nvPicPr>
          <p:cNvPr id="6" name="Picture 5">
            <a:extLst>
              <a:ext uri="{FF2B5EF4-FFF2-40B4-BE49-F238E27FC236}">
                <a16:creationId xmlns:a16="http://schemas.microsoft.com/office/drawing/2014/main" id="{E6699433-5094-6AED-F10A-3C04390B3240}"/>
              </a:ext>
            </a:extLst>
          </p:cNvPr>
          <p:cNvPicPr>
            <a:picLocks noChangeAspect="1"/>
          </p:cNvPicPr>
          <p:nvPr/>
        </p:nvPicPr>
        <p:blipFill>
          <a:blip r:embed="rId3"/>
          <a:stretch>
            <a:fillRect/>
          </a:stretch>
        </p:blipFill>
        <p:spPr>
          <a:xfrm>
            <a:off x="4648200" y="990018"/>
            <a:ext cx="3929634" cy="3638550"/>
          </a:xfrm>
          <a:prstGeom prst="rect">
            <a:avLst/>
          </a:prstGeom>
        </p:spPr>
      </p:pic>
      <p:sp>
        <p:nvSpPr>
          <p:cNvPr id="7" name="TextBox 6">
            <a:extLst>
              <a:ext uri="{FF2B5EF4-FFF2-40B4-BE49-F238E27FC236}">
                <a16:creationId xmlns:a16="http://schemas.microsoft.com/office/drawing/2014/main" id="{DB8E5E72-4867-4E20-BE20-C1FFE5F3B103}"/>
              </a:ext>
            </a:extLst>
          </p:cNvPr>
          <p:cNvSpPr txBox="1"/>
          <p:nvPr/>
        </p:nvSpPr>
        <p:spPr>
          <a:xfrm>
            <a:off x="5095466" y="690732"/>
            <a:ext cx="2734082"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Write-Write Conflict: Fail and Retry</a:t>
            </a:r>
          </a:p>
        </p:txBody>
      </p:sp>
    </p:spTree>
    <p:extLst>
      <p:ext uri="{BB962C8B-B14F-4D97-AF65-F5344CB8AC3E}">
        <p14:creationId xmlns:p14="http://schemas.microsoft.com/office/powerpoint/2010/main" val="2586400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072F6D-C1ED-9152-EBE4-43EEC38EA2C7}"/>
              </a:ext>
            </a:extLst>
          </p:cNvPr>
          <p:cNvSpPr>
            <a:spLocks noGrp="1"/>
          </p:cNvSpPr>
          <p:nvPr>
            <p:ph idx="1"/>
          </p:nvPr>
        </p:nvSpPr>
        <p:spPr>
          <a:xfrm>
            <a:off x="4038600" y="561975"/>
            <a:ext cx="4953000" cy="4067175"/>
          </a:xfrm>
        </p:spPr>
        <p:txBody>
          <a:bodyPr/>
          <a:lstStyle/>
          <a:p>
            <a:r>
              <a:rPr lang="en-US" dirty="0"/>
              <a:t>Increased concurrency is possible with more flexible operations.</a:t>
            </a:r>
          </a:p>
          <a:p>
            <a:r>
              <a:rPr lang="en-US" dirty="0"/>
              <a:t>CRUD requires READ and then UPDATE</a:t>
            </a:r>
          </a:p>
          <a:p>
            <a:r>
              <a:rPr lang="en-US" dirty="0"/>
              <a:t>Some datatypes and database support more flexible operations:</a:t>
            </a:r>
          </a:p>
          <a:p>
            <a:pPr lvl="1"/>
            <a:r>
              <a:rPr lang="en-US" dirty="0"/>
              <a:t>Add to list</a:t>
            </a:r>
          </a:p>
          <a:p>
            <a:pPr lvl="1"/>
            <a:r>
              <a:rPr lang="en-US" dirty="0"/>
              <a:t>Add/subtract from a number</a:t>
            </a:r>
          </a:p>
          <a:p>
            <a:pPr lvl="1"/>
            <a:r>
              <a:rPr lang="en-US" dirty="0"/>
              <a:t>etc.</a:t>
            </a:r>
          </a:p>
          <a:p>
            <a:r>
              <a:rPr lang="en-US" dirty="0"/>
              <a:t>In many cases these operations do not conflict, and is more flexible than</a:t>
            </a:r>
            <a:br>
              <a:rPr lang="en-US" dirty="0"/>
            </a:br>
            <a:r>
              <a:rPr lang="en-US" dirty="0"/>
              <a:t>X-locks.</a:t>
            </a:r>
          </a:p>
        </p:txBody>
      </p:sp>
      <p:sp>
        <p:nvSpPr>
          <p:cNvPr id="3" name="Title 2">
            <a:extLst>
              <a:ext uri="{FF2B5EF4-FFF2-40B4-BE49-F238E27FC236}">
                <a16:creationId xmlns:a16="http://schemas.microsoft.com/office/drawing/2014/main" id="{5CBDBCA2-64A1-7C38-F2FA-BA23BB20BD25}"/>
              </a:ext>
            </a:extLst>
          </p:cNvPr>
          <p:cNvSpPr>
            <a:spLocks noGrp="1"/>
          </p:cNvSpPr>
          <p:nvPr>
            <p:ph type="title"/>
          </p:nvPr>
        </p:nvSpPr>
        <p:spPr/>
        <p:txBody>
          <a:bodyPr/>
          <a:lstStyle/>
          <a:p>
            <a:r>
              <a:rPr lang="en-US" dirty="0"/>
              <a:t>DynamoDB Update Expression</a:t>
            </a:r>
          </a:p>
        </p:txBody>
      </p:sp>
      <p:pic>
        <p:nvPicPr>
          <p:cNvPr id="4" name="Picture 3">
            <a:extLst>
              <a:ext uri="{FF2B5EF4-FFF2-40B4-BE49-F238E27FC236}">
                <a16:creationId xmlns:a16="http://schemas.microsoft.com/office/drawing/2014/main" id="{17BB475F-8067-E6BD-AB9D-EE940129FD1B}"/>
              </a:ext>
            </a:extLst>
          </p:cNvPr>
          <p:cNvPicPr>
            <a:picLocks noChangeAspect="1"/>
          </p:cNvPicPr>
          <p:nvPr/>
        </p:nvPicPr>
        <p:blipFill>
          <a:blip r:embed="rId2"/>
          <a:stretch>
            <a:fillRect/>
          </a:stretch>
        </p:blipFill>
        <p:spPr>
          <a:xfrm>
            <a:off x="152400" y="561975"/>
            <a:ext cx="3841287" cy="4019550"/>
          </a:xfrm>
          <a:prstGeom prst="rect">
            <a:avLst/>
          </a:prstGeom>
        </p:spPr>
      </p:pic>
    </p:spTree>
    <p:extLst>
      <p:ext uri="{BB962C8B-B14F-4D97-AF65-F5344CB8AC3E}">
        <p14:creationId xmlns:p14="http://schemas.microsoft.com/office/powerpoint/2010/main" val="426776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Scalability</a:t>
            </a:r>
            <a:br>
              <a:rPr lang="en-US" altLang="en-US" sz="2800" i="1" dirty="0">
                <a:solidFill>
                  <a:schemeClr val="bg1"/>
                </a:solidFill>
              </a:rPr>
            </a:br>
            <a:r>
              <a:rPr lang="en-US" altLang="en-US" sz="2800" i="1" dirty="0">
                <a:solidFill>
                  <a:schemeClr val="bg1"/>
                </a:solidFill>
              </a:rPr>
              <a:t>Availability</a:t>
            </a:r>
          </a:p>
        </p:txBody>
      </p:sp>
      <p:sp>
        <p:nvSpPr>
          <p:cNvPr id="2" name="TextBox 9">
            <a:extLst>
              <a:ext uri="{FF2B5EF4-FFF2-40B4-BE49-F238E27FC236}">
                <a16:creationId xmlns:a16="http://schemas.microsoft.com/office/drawing/2014/main" id="{97BD7C7F-7DB9-6E63-C520-ED131E6AC33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522482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626D9BE-AA0E-1049-8663-200C33DE25DC}"/>
              </a:ext>
            </a:extLst>
          </p:cNvPr>
          <p:cNvSpPr>
            <a:spLocks noGrp="1"/>
          </p:cNvSpPr>
          <p:nvPr>
            <p:ph idx="1"/>
          </p:nvPr>
        </p:nvSpPr>
        <p:spPr>
          <a:xfrm>
            <a:off x="5666154" y="1012548"/>
            <a:ext cx="3249246" cy="3581400"/>
          </a:xfrm>
        </p:spPr>
        <p:txBody>
          <a:bodyPr/>
          <a:lstStyle/>
          <a:p>
            <a:r>
              <a:rPr lang="en-US" sz="1600" dirty="0"/>
              <a:t>Scale-up:</a:t>
            </a:r>
          </a:p>
          <a:p>
            <a:pPr lvl="1"/>
            <a:r>
              <a:rPr lang="en-US" sz="1400" dirty="0"/>
              <a:t>Less incremental.</a:t>
            </a:r>
          </a:p>
          <a:p>
            <a:pPr lvl="1"/>
            <a:r>
              <a:rPr lang="en-US" sz="1400" dirty="0"/>
              <a:t>More disruptive.</a:t>
            </a:r>
          </a:p>
          <a:p>
            <a:pPr lvl="1"/>
            <a:r>
              <a:rPr lang="en-US" sz="1400" dirty="0"/>
              <a:t>More expensive for extremely large systems.</a:t>
            </a:r>
          </a:p>
          <a:p>
            <a:pPr lvl="1"/>
            <a:r>
              <a:rPr lang="en-US" sz="1400" dirty="0"/>
              <a:t>Does not improve availability</a:t>
            </a:r>
          </a:p>
          <a:p>
            <a:r>
              <a:rPr lang="en-US" sz="1600" dirty="0"/>
              <a:t>Scale-out:</a:t>
            </a:r>
          </a:p>
          <a:p>
            <a:pPr lvl="1"/>
            <a:r>
              <a:rPr lang="en-US" sz="1400" dirty="0"/>
              <a:t>Incremental cost.</a:t>
            </a:r>
          </a:p>
          <a:p>
            <a:pPr lvl="1"/>
            <a:r>
              <a:rPr lang="en-US" sz="1400" dirty="0"/>
              <a:t>Data replication enables availability.</a:t>
            </a:r>
          </a:p>
          <a:p>
            <a:pPr lvl="1"/>
            <a:r>
              <a:rPr lang="en-US" sz="1400" dirty="0"/>
              <a:t>Does not work well for functions like JOIN, referential integrity, ... ...</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Approaches to Scalability</a:t>
            </a:r>
          </a:p>
        </p:txBody>
      </p:sp>
      <p:pic>
        <p:nvPicPr>
          <p:cNvPr id="2" name="Picture 1">
            <a:extLst>
              <a:ext uri="{FF2B5EF4-FFF2-40B4-BE49-F238E27FC236}">
                <a16:creationId xmlns:a16="http://schemas.microsoft.com/office/drawing/2014/main" id="{30EAF44A-564E-E74D-8C26-8B744D675B85}"/>
              </a:ext>
            </a:extLst>
          </p:cNvPr>
          <p:cNvPicPr>
            <a:picLocks noChangeAspect="1"/>
          </p:cNvPicPr>
          <p:nvPr/>
        </p:nvPicPr>
        <p:blipFill>
          <a:blip r:embed="rId2"/>
          <a:stretch>
            <a:fillRect/>
          </a:stretch>
        </p:blipFill>
        <p:spPr>
          <a:xfrm>
            <a:off x="106435" y="1504950"/>
            <a:ext cx="5513754" cy="3179496"/>
          </a:xfrm>
          <a:prstGeom prst="rect">
            <a:avLst/>
          </a:prstGeom>
        </p:spPr>
      </p:pic>
      <p:sp>
        <p:nvSpPr>
          <p:cNvPr id="3" name="Rectangle 2">
            <a:extLst>
              <a:ext uri="{FF2B5EF4-FFF2-40B4-BE49-F238E27FC236}">
                <a16:creationId xmlns:a16="http://schemas.microsoft.com/office/drawing/2014/main" id="{1F30E0F4-1C81-BB4F-BF59-EC8638CA0D74}"/>
              </a:ext>
            </a:extLst>
          </p:cNvPr>
          <p:cNvSpPr/>
          <p:nvPr/>
        </p:nvSpPr>
        <p:spPr>
          <a:xfrm>
            <a:off x="50369" y="549552"/>
            <a:ext cx="8953350"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Scalability</a:t>
            </a:r>
            <a:r>
              <a:rPr kumimoji="0" lang="en-US" sz="1400" b="0" i="0" u="none" strike="noStrike" kern="1200" cap="none" spc="0" normalizeH="0" baseline="0" noProof="0" dirty="0">
                <a:ln>
                  <a:noFill/>
                </a:ln>
                <a:solidFill>
                  <a:srgbClr val="202122"/>
                </a:solidFill>
                <a:effectLst/>
                <a:uLnTx/>
                <a:uFillTx/>
                <a:latin typeface="Arial" panose="020B0604020202020204" pitchFamily="34" charset="0"/>
                <a:ea typeface="ＭＳ Ｐゴシック" charset="-128"/>
                <a:cs typeface="+mn-cs"/>
              </a:rPr>
              <a:t> is the property of a system to handle a growing amount of work by adding resources to the system.</a:t>
            </a:r>
            <a:endPar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5DBA60D7-7C63-CA49-A5DB-728D61C47FFC}"/>
              </a:ext>
            </a:extLst>
          </p:cNvPr>
          <p:cNvSpPr/>
          <p:nvPr/>
        </p:nvSpPr>
        <p:spPr>
          <a:xfrm>
            <a:off x="50369" y="857329"/>
            <a:ext cx="2997631" cy="52322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Replace system with a bigger machine,</a:t>
            </a:r>
            <a:b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br>
            <a:r>
              <a:rPr kumimoji="0" lang="en-US" sz="1400" b="0" i="0" u="none" strike="noStrike" kern="1200" cap="none" spc="0" normalizeH="0" baseline="0" noProof="0" dirty="0">
                <a:ln>
                  <a:noFill/>
                </a:ln>
                <a:solidFill>
                  <a:srgbClr val="00B050"/>
                </a:solidFill>
                <a:effectLst/>
                <a:uLnTx/>
                <a:uFillTx/>
                <a:latin typeface="Calibri" charset="0"/>
                <a:ea typeface="ＭＳ Ｐゴシック" charset="-128"/>
                <a:cs typeface="+mn-cs"/>
              </a:rPr>
              <a:t>e.g. more memory, CPU, ... ...</a:t>
            </a:r>
          </a:p>
        </p:txBody>
      </p:sp>
      <p:sp>
        <p:nvSpPr>
          <p:cNvPr id="6" name="Rectangle 5">
            <a:extLst>
              <a:ext uri="{FF2B5EF4-FFF2-40B4-BE49-F238E27FC236}">
                <a16:creationId xmlns:a16="http://schemas.microsoft.com/office/drawing/2014/main" id="{1DC2598E-5F40-5C4F-92B1-6BCC6F56DEBE}"/>
              </a:ext>
            </a:extLst>
          </p:cNvPr>
          <p:cNvSpPr/>
          <p:nvPr/>
        </p:nvSpPr>
        <p:spPr>
          <a:xfrm>
            <a:off x="3124200" y="1116112"/>
            <a:ext cx="1720842"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Add another system.</a:t>
            </a:r>
          </a:p>
        </p:txBody>
      </p:sp>
      <p:sp>
        <p:nvSpPr>
          <p:cNvPr id="7" name="Rectangle 6">
            <a:extLst>
              <a:ext uri="{FF2B5EF4-FFF2-40B4-BE49-F238E27FC236}">
                <a16:creationId xmlns:a16="http://schemas.microsoft.com/office/drawing/2014/main" id="{B85EA262-6C48-3449-950A-3D251FABD49D}"/>
              </a:ext>
            </a:extLst>
          </p:cNvPr>
          <p:cNvSpPr/>
          <p:nvPr/>
        </p:nvSpPr>
        <p:spPr>
          <a:xfrm>
            <a:off x="152400" y="1504950"/>
            <a:ext cx="2756877" cy="3179496"/>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2598C05E-2FD3-294D-BD6D-FB0DEF4C13BC}"/>
              </a:ext>
            </a:extLst>
          </p:cNvPr>
          <p:cNvSpPr/>
          <p:nvPr/>
        </p:nvSpPr>
        <p:spPr>
          <a:xfrm>
            <a:off x="3026045" y="1504950"/>
            <a:ext cx="2640110" cy="317949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04166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735EDD-9E1D-404E-B6EF-9BEB5A1327EB}"/>
              </a:ext>
            </a:extLst>
          </p:cNvPr>
          <p:cNvSpPr>
            <a:spLocks noGrp="1"/>
          </p:cNvSpPr>
          <p:nvPr>
            <p:ph idx="1"/>
          </p:nvPr>
        </p:nvSpPr>
        <p:spPr/>
        <p:txBody>
          <a:bodyPr/>
          <a:lstStyle/>
          <a:p>
            <a:r>
              <a:rPr lang="en-US" dirty="0"/>
              <a:t>Share disks:</a:t>
            </a:r>
          </a:p>
          <a:p>
            <a:pPr lvl="1"/>
            <a:r>
              <a:rPr lang="en-US" dirty="0"/>
              <a:t>Is basically scale-up for data/disks. </a:t>
            </a:r>
            <a:br>
              <a:rPr lang="en-US" dirty="0"/>
            </a:br>
            <a:r>
              <a:rPr lang="en-US" dirty="0"/>
              <a:t>You can use NAS, SAN and RAID.</a:t>
            </a:r>
          </a:p>
          <a:p>
            <a:pPr lvl="1"/>
            <a:r>
              <a:rPr lang="en-US" dirty="0"/>
              <a:t>Isolation/Integrity requires distributed</a:t>
            </a:r>
            <a:br>
              <a:rPr lang="en-US" dirty="0"/>
            </a:br>
            <a:r>
              <a:rPr lang="en-US" dirty="0"/>
              <a:t>locking to control access from multiple</a:t>
            </a:r>
            <a:br>
              <a:rPr lang="en-US" dirty="0"/>
            </a:br>
            <a:r>
              <a:rPr lang="en-US" dirty="0"/>
              <a:t>database servers.</a:t>
            </a:r>
          </a:p>
          <a:p>
            <a:r>
              <a:rPr lang="en-US" dirty="0"/>
              <a:t>Share nothing:</a:t>
            </a:r>
          </a:p>
          <a:p>
            <a:pPr lvl="1"/>
            <a:r>
              <a:rPr lang="en-US" dirty="0"/>
              <a:t>Is basically scale-out for disks.</a:t>
            </a:r>
          </a:p>
          <a:p>
            <a:pPr lvl="1"/>
            <a:r>
              <a:rPr lang="en-US" dirty="0"/>
              <a:t>Data is partitioned into </a:t>
            </a:r>
            <a:r>
              <a:rPr lang="en-US" i="1" dirty="0"/>
              <a:t>shards</a:t>
            </a:r>
            <a:r>
              <a:rPr lang="en-US" dirty="0"/>
              <a:t> based on a function f() applied to a key.</a:t>
            </a:r>
          </a:p>
          <a:p>
            <a:pPr lvl="1"/>
            <a:r>
              <a:rPr lang="en-US" dirty="0"/>
              <a:t>Can improve availability, at the code consistency, with data replication.</a:t>
            </a:r>
          </a:p>
          <a:p>
            <a:pPr lvl="1"/>
            <a:r>
              <a:rPr lang="en-US" dirty="0"/>
              <a:t>There is a router that sends requests to the proper shard based on the function.</a:t>
            </a:r>
          </a:p>
        </p:txBody>
      </p:sp>
      <p:sp>
        <p:nvSpPr>
          <p:cNvPr id="4" name="Title 3">
            <a:extLst>
              <a:ext uri="{FF2B5EF4-FFF2-40B4-BE49-F238E27FC236}">
                <a16:creationId xmlns:a16="http://schemas.microsoft.com/office/drawing/2014/main" id="{B90107D2-F324-3441-ACEF-2F6AA2234FC6}"/>
              </a:ext>
            </a:extLst>
          </p:cNvPr>
          <p:cNvSpPr>
            <a:spLocks noGrp="1"/>
          </p:cNvSpPr>
          <p:nvPr>
            <p:ph type="title"/>
          </p:nvPr>
        </p:nvSpPr>
        <p:spPr/>
        <p:txBody>
          <a:bodyPr/>
          <a:lstStyle/>
          <a:p>
            <a:r>
              <a:rPr lang="en-US" dirty="0"/>
              <a:t>Disk Architecture for Scale-Out</a:t>
            </a:r>
          </a:p>
        </p:txBody>
      </p:sp>
      <p:pic>
        <p:nvPicPr>
          <p:cNvPr id="2" name="Picture 1">
            <a:extLst>
              <a:ext uri="{FF2B5EF4-FFF2-40B4-BE49-F238E27FC236}">
                <a16:creationId xmlns:a16="http://schemas.microsoft.com/office/drawing/2014/main" id="{E3B86E95-C4FB-1D49-9CEF-3841FF81AB1F}"/>
              </a:ext>
            </a:extLst>
          </p:cNvPr>
          <p:cNvPicPr>
            <a:picLocks noChangeAspect="1"/>
          </p:cNvPicPr>
          <p:nvPr/>
        </p:nvPicPr>
        <p:blipFill>
          <a:blip r:embed="rId2"/>
          <a:stretch>
            <a:fillRect/>
          </a:stretch>
        </p:blipFill>
        <p:spPr>
          <a:xfrm>
            <a:off x="4572000" y="566334"/>
            <a:ext cx="4460510" cy="2305050"/>
          </a:xfrm>
          <a:prstGeom prst="rect">
            <a:avLst/>
          </a:prstGeom>
        </p:spPr>
      </p:pic>
    </p:spTree>
    <p:extLst>
      <p:ext uri="{BB962C8B-B14F-4D97-AF65-F5344CB8AC3E}">
        <p14:creationId xmlns:p14="http://schemas.microsoft.com/office/powerpoint/2010/main" val="2048125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761D6-87F9-8048-8C75-E3ACE994B06F}"/>
              </a:ext>
            </a:extLst>
          </p:cNvPr>
          <p:cNvSpPr>
            <a:spLocks noGrp="1"/>
          </p:cNvSpPr>
          <p:nvPr>
            <p:ph type="title"/>
          </p:nvPr>
        </p:nvSpPr>
        <p:spPr/>
        <p:txBody>
          <a:bodyPr/>
          <a:lstStyle/>
          <a:p>
            <a:r>
              <a:rPr lang="en-US" dirty="0"/>
              <a:t>Shared Nothing, Scale-Out</a:t>
            </a:r>
          </a:p>
        </p:txBody>
      </p:sp>
      <p:pic>
        <p:nvPicPr>
          <p:cNvPr id="2" name="Picture 1">
            <a:extLst>
              <a:ext uri="{FF2B5EF4-FFF2-40B4-BE49-F238E27FC236}">
                <a16:creationId xmlns:a16="http://schemas.microsoft.com/office/drawing/2014/main" id="{D65CADC0-FED7-5440-9793-95DFD9FD8660}"/>
              </a:ext>
            </a:extLst>
          </p:cNvPr>
          <p:cNvPicPr>
            <a:picLocks noChangeAspect="1"/>
          </p:cNvPicPr>
          <p:nvPr/>
        </p:nvPicPr>
        <p:blipFill>
          <a:blip r:embed="rId2"/>
          <a:stretch>
            <a:fillRect/>
          </a:stretch>
        </p:blipFill>
        <p:spPr>
          <a:xfrm>
            <a:off x="0" y="1374775"/>
            <a:ext cx="4141855" cy="2863850"/>
          </a:xfrm>
          <a:prstGeom prst="rect">
            <a:avLst/>
          </a:prstGeom>
        </p:spPr>
      </p:pic>
      <p:pic>
        <p:nvPicPr>
          <p:cNvPr id="5" name="Picture 4">
            <a:extLst>
              <a:ext uri="{FF2B5EF4-FFF2-40B4-BE49-F238E27FC236}">
                <a16:creationId xmlns:a16="http://schemas.microsoft.com/office/drawing/2014/main" id="{201DB35C-D78C-0540-BCE3-1BA179A88C06}"/>
              </a:ext>
            </a:extLst>
          </p:cNvPr>
          <p:cNvPicPr>
            <a:picLocks noChangeAspect="1"/>
          </p:cNvPicPr>
          <p:nvPr/>
        </p:nvPicPr>
        <p:blipFill>
          <a:blip r:embed="rId3"/>
          <a:stretch>
            <a:fillRect/>
          </a:stretch>
        </p:blipFill>
        <p:spPr>
          <a:xfrm>
            <a:off x="4349341" y="1139825"/>
            <a:ext cx="4489858" cy="3333750"/>
          </a:xfrm>
          <a:prstGeom prst="rect">
            <a:avLst/>
          </a:prstGeom>
        </p:spPr>
      </p:pic>
      <p:sp>
        <p:nvSpPr>
          <p:cNvPr id="6" name="TextBox 5">
            <a:extLst>
              <a:ext uri="{FF2B5EF4-FFF2-40B4-BE49-F238E27FC236}">
                <a16:creationId xmlns:a16="http://schemas.microsoft.com/office/drawing/2014/main" id="{C250ABD9-5C00-FB44-9749-910A2546DEC2}"/>
              </a:ext>
            </a:extLst>
          </p:cNvPr>
          <p:cNvSpPr txBox="1"/>
          <p:nvPr/>
        </p:nvSpPr>
        <p:spPr>
          <a:xfrm>
            <a:off x="1072865" y="535543"/>
            <a:ext cx="1996124"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MongoDB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Sharding</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
        <p:nvSpPr>
          <p:cNvPr id="7" name="TextBox 6">
            <a:extLst>
              <a:ext uri="{FF2B5EF4-FFF2-40B4-BE49-F238E27FC236}">
                <a16:creationId xmlns:a16="http://schemas.microsoft.com/office/drawing/2014/main" id="{1B985AFD-7997-6147-AB08-63FC3C81D068}"/>
              </a:ext>
            </a:extLst>
          </p:cNvPr>
          <p:cNvSpPr txBox="1"/>
          <p:nvPr/>
        </p:nvSpPr>
        <p:spPr>
          <a:xfrm>
            <a:off x="5596208" y="535543"/>
            <a:ext cx="238225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DynamoDB Partitioning</a:t>
            </a:r>
          </a:p>
        </p:txBody>
      </p:sp>
    </p:spTree>
    <p:extLst>
      <p:ext uri="{BB962C8B-B14F-4D97-AF65-F5344CB8AC3E}">
        <p14:creationId xmlns:p14="http://schemas.microsoft.com/office/powerpoint/2010/main" val="39630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16x9_BG-08.jpg">
            <a:extLst>
              <a:ext uri="{FF2B5EF4-FFF2-40B4-BE49-F238E27FC236}">
                <a16:creationId xmlns:a16="http://schemas.microsoft.com/office/drawing/2014/main" id="{DF90E88B-7DD4-A44D-B8B6-11D5D18698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61950"/>
            <a:ext cx="91440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116AE22-C834-544D-B4FC-C8A768468A4F}"/>
              </a:ext>
            </a:extLst>
          </p:cNvPr>
          <p:cNvSpPr txBox="1"/>
          <p:nvPr/>
        </p:nvSpPr>
        <p:spPr>
          <a:xfrm>
            <a:off x="3039242" y="1934252"/>
            <a:ext cx="3065518" cy="1077218"/>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Enablement</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Decision Support</a:t>
            </a:r>
          </a:p>
        </p:txBody>
      </p:sp>
    </p:spTree>
    <p:extLst>
      <p:ext uri="{BB962C8B-B14F-4D97-AF65-F5344CB8AC3E}">
        <p14:creationId xmlns:p14="http://schemas.microsoft.com/office/powerpoint/2010/main" val="2561201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Overview</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73268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C92F-051E-4931-AE98-710CC8D65C31}"/>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3DF9010B-DD64-4B9D-880B-CE658D883F5A}"/>
              </a:ext>
            </a:extLst>
          </p:cNvPr>
          <p:cNvSpPr>
            <a:spLocks noGrp="1"/>
          </p:cNvSpPr>
          <p:nvPr>
            <p:ph idx="1"/>
          </p:nvPr>
        </p:nvSpPr>
        <p:spPr/>
        <p:txBody>
          <a:bodyPr/>
          <a:lstStyle/>
          <a:p>
            <a:r>
              <a:rPr lang="en-IN" b="1" dirty="0">
                <a:solidFill>
                  <a:srgbClr val="002060"/>
                </a:solidFill>
              </a:rPr>
              <a:t>Data analytics</a:t>
            </a:r>
            <a:r>
              <a:rPr lang="en-IN" dirty="0"/>
              <a:t>: the processing of data to infer patterns, correlations, or models for prediction</a:t>
            </a:r>
          </a:p>
          <a:p>
            <a:r>
              <a:rPr lang="en-IN" dirty="0"/>
              <a:t>Primarily used to make business decisions</a:t>
            </a:r>
          </a:p>
          <a:p>
            <a:pPr lvl="1"/>
            <a:r>
              <a:rPr lang="en-IN" dirty="0"/>
              <a:t>Per individual customer</a:t>
            </a:r>
          </a:p>
          <a:p>
            <a:pPr lvl="2"/>
            <a:r>
              <a:rPr lang="en-IN" dirty="0"/>
              <a:t>E.g., what product to suggest for purchase</a:t>
            </a:r>
          </a:p>
          <a:p>
            <a:pPr lvl="1"/>
            <a:r>
              <a:rPr lang="en-IN" dirty="0"/>
              <a:t>Across all customers</a:t>
            </a:r>
          </a:p>
          <a:p>
            <a:pPr lvl="2"/>
            <a:r>
              <a:rPr lang="en-IN" dirty="0"/>
              <a:t>E.g., what products to manufacture/stock, in what quantity</a:t>
            </a:r>
          </a:p>
          <a:p>
            <a:r>
              <a:rPr lang="en-IN" dirty="0"/>
              <a:t>Critical for businesses today</a:t>
            </a:r>
          </a:p>
          <a:p>
            <a:endParaRPr lang="en-IN" dirty="0"/>
          </a:p>
        </p:txBody>
      </p:sp>
    </p:spTree>
    <p:extLst>
      <p:ext uri="{BB962C8B-B14F-4D97-AF65-F5344CB8AC3E}">
        <p14:creationId xmlns:p14="http://schemas.microsoft.com/office/powerpoint/2010/main" val="1215952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F99594-F2C9-B2F7-35EA-B0299185230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56173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2457034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02A6-7AD9-4545-BBC7-CA6D71764CD6}"/>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D99D363A-05FD-4D48-9D74-7700AF25C628}"/>
              </a:ext>
            </a:extLst>
          </p:cNvPr>
          <p:cNvSpPr>
            <a:spLocks noGrp="1"/>
          </p:cNvSpPr>
          <p:nvPr>
            <p:ph idx="1"/>
          </p:nvPr>
        </p:nvSpPr>
        <p:spPr/>
        <p:txBody>
          <a:bodyPr/>
          <a:lstStyle/>
          <a:p>
            <a:r>
              <a:rPr lang="en-IN" dirty="0"/>
              <a:t>Predictive models are widely used today</a:t>
            </a:r>
          </a:p>
          <a:p>
            <a:pPr lvl="1"/>
            <a:r>
              <a:rPr lang="en-IN" dirty="0"/>
              <a:t>E.g., use  customer profile features (e.g. income, age, gender, education, employment) and past history of a customer to predict likelihood of default on loan</a:t>
            </a:r>
          </a:p>
          <a:p>
            <a:pPr lvl="2"/>
            <a:r>
              <a:rPr lang="en-IN" dirty="0"/>
              <a:t> and use prediction to make loan decision</a:t>
            </a:r>
          </a:p>
          <a:p>
            <a:pPr lvl="1"/>
            <a:r>
              <a:rPr lang="en-IN" dirty="0"/>
              <a:t>E.g., use past history of sales (by season) to predict future sales</a:t>
            </a:r>
          </a:p>
          <a:p>
            <a:pPr lvl="2"/>
            <a:r>
              <a:rPr lang="en-IN" dirty="0"/>
              <a:t>And use it to decide what/how much to produce/stock</a:t>
            </a:r>
          </a:p>
          <a:p>
            <a:pPr lvl="2"/>
            <a:r>
              <a:rPr lang="en-IN" dirty="0"/>
              <a:t>And to target customers</a:t>
            </a:r>
          </a:p>
          <a:p>
            <a:r>
              <a:rPr lang="en-US" altLang="en-US" dirty="0">
                <a:ea typeface="ＭＳ Ｐゴシック" panose="020B0600070205080204" pitchFamily="34" charset="-128"/>
              </a:rPr>
              <a:t>Other examples of business decisions:</a:t>
            </a:r>
          </a:p>
          <a:p>
            <a:pPr lvl="1"/>
            <a:r>
              <a:rPr lang="en-US" altLang="en-US" dirty="0">
                <a:ea typeface="ＭＳ Ｐゴシック" panose="020B0600070205080204" pitchFamily="34" charset="-128"/>
              </a:rPr>
              <a:t>What items to stock?</a:t>
            </a:r>
          </a:p>
          <a:p>
            <a:pPr lvl="1"/>
            <a:r>
              <a:rPr lang="en-US" altLang="en-US" dirty="0">
                <a:ea typeface="ＭＳ Ｐゴシック" panose="020B0600070205080204" pitchFamily="34" charset="-128"/>
              </a:rPr>
              <a:t>What insurance premium to change?</a:t>
            </a:r>
          </a:p>
          <a:p>
            <a:pPr lvl="1"/>
            <a:r>
              <a:rPr lang="en-US" altLang="en-US" dirty="0">
                <a:ea typeface="ＭＳ Ｐゴシック" panose="020B0600070205080204" pitchFamily="34" charset="-128"/>
              </a:rPr>
              <a:t>To whom to send advertisements?</a:t>
            </a:r>
            <a:endParaRPr lang="en-IN" dirty="0"/>
          </a:p>
        </p:txBody>
      </p:sp>
    </p:spTree>
    <p:extLst>
      <p:ext uri="{BB962C8B-B14F-4D97-AF65-F5344CB8AC3E}">
        <p14:creationId xmlns:p14="http://schemas.microsoft.com/office/powerpoint/2010/main" val="1447925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02A6-7AD9-4545-BBC7-CA6D71764CD6}"/>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D99D363A-05FD-4D48-9D74-7700AF25C628}"/>
              </a:ext>
            </a:extLst>
          </p:cNvPr>
          <p:cNvSpPr>
            <a:spLocks noGrp="1"/>
          </p:cNvSpPr>
          <p:nvPr>
            <p:ph idx="1"/>
          </p:nvPr>
        </p:nvSpPr>
        <p:spPr/>
        <p:txBody>
          <a:bodyPr/>
          <a:lstStyle/>
          <a:p>
            <a:r>
              <a:rPr lang="en-IN" b="1" dirty="0">
                <a:solidFill>
                  <a:srgbClr val="002060"/>
                </a:solidFill>
              </a:rPr>
              <a:t>Machine learning </a:t>
            </a:r>
            <a:r>
              <a:rPr lang="en-IN" dirty="0"/>
              <a:t>techniques are key to finding patterns in data and making predictions</a:t>
            </a:r>
          </a:p>
          <a:p>
            <a:r>
              <a:rPr lang="en-IN" b="1" dirty="0">
                <a:solidFill>
                  <a:srgbClr val="002060"/>
                </a:solidFill>
              </a:rPr>
              <a:t>Data mining </a:t>
            </a:r>
            <a:r>
              <a:rPr lang="en-IN" dirty="0"/>
              <a:t>extends techniques developed by machine-learning communities to run them on very large datasets</a:t>
            </a:r>
          </a:p>
          <a:p>
            <a:r>
              <a:rPr lang="en-IN" dirty="0"/>
              <a:t>The term </a:t>
            </a:r>
            <a:r>
              <a:rPr lang="en-IN" b="1" dirty="0">
                <a:solidFill>
                  <a:srgbClr val="002060"/>
                </a:solidFill>
              </a:rPr>
              <a:t>business intelligence (BI) </a:t>
            </a:r>
            <a:r>
              <a:rPr lang="en-IN" dirty="0"/>
              <a:t>is synonym for data analytics</a:t>
            </a:r>
          </a:p>
          <a:p>
            <a:r>
              <a:rPr lang="en-IN" dirty="0"/>
              <a:t>The term </a:t>
            </a:r>
            <a:r>
              <a:rPr lang="en-IN" b="1" dirty="0">
                <a:solidFill>
                  <a:srgbClr val="002060"/>
                </a:solidFill>
              </a:rPr>
              <a:t>decision support </a:t>
            </a:r>
            <a:r>
              <a:rPr lang="en-IN" dirty="0"/>
              <a:t>focuses on reporting and aggregation </a:t>
            </a:r>
          </a:p>
        </p:txBody>
      </p:sp>
    </p:spTree>
    <p:extLst>
      <p:ext uri="{BB962C8B-B14F-4D97-AF65-F5344CB8AC3E}">
        <p14:creationId xmlns:p14="http://schemas.microsoft.com/office/powerpoint/2010/main" val="1901780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Enterprise Information Integration</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ETL</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3200" dirty="0">
                <a:solidFill>
                  <a:prstClr val="white"/>
                </a:solidFill>
              </a:rPr>
              <a:t>Data Warehouse, Data Lake</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2424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Integration</a:t>
            </a:r>
            <a:endParaRPr lang="en-US" sz="2000" dirty="0"/>
          </a:p>
        </p:txBody>
      </p:sp>
      <p:pic>
        <p:nvPicPr>
          <p:cNvPr id="5" name="Picture 4">
            <a:extLst>
              <a:ext uri="{FF2B5EF4-FFF2-40B4-BE49-F238E27FC236}">
                <a16:creationId xmlns:a16="http://schemas.microsoft.com/office/drawing/2014/main" id="{7C800687-FB7C-5641-864A-87F3FBF093BC}"/>
              </a:ext>
            </a:extLst>
          </p:cNvPr>
          <p:cNvPicPr>
            <a:picLocks noChangeAspect="1"/>
          </p:cNvPicPr>
          <p:nvPr/>
        </p:nvPicPr>
        <p:blipFill>
          <a:blip r:embed="rId2"/>
          <a:stretch>
            <a:fillRect/>
          </a:stretch>
        </p:blipFill>
        <p:spPr>
          <a:xfrm>
            <a:off x="381000" y="590550"/>
            <a:ext cx="4527550" cy="3685215"/>
          </a:xfrm>
          <a:prstGeom prst="rect">
            <a:avLst/>
          </a:prstGeom>
        </p:spPr>
      </p:pic>
      <p:pic>
        <p:nvPicPr>
          <p:cNvPr id="10" name="Picture 9">
            <a:extLst>
              <a:ext uri="{FF2B5EF4-FFF2-40B4-BE49-F238E27FC236}">
                <a16:creationId xmlns:a16="http://schemas.microsoft.com/office/drawing/2014/main" id="{9A8544C2-849A-FC4F-9B61-7B0D2AF11585}"/>
              </a:ext>
            </a:extLst>
          </p:cNvPr>
          <p:cNvPicPr>
            <a:picLocks noChangeAspect="1"/>
          </p:cNvPicPr>
          <p:nvPr/>
        </p:nvPicPr>
        <p:blipFill>
          <a:blip r:embed="rId3"/>
          <a:stretch>
            <a:fillRect/>
          </a:stretch>
        </p:blipFill>
        <p:spPr>
          <a:xfrm>
            <a:off x="5037264" y="742950"/>
            <a:ext cx="3876179" cy="3124200"/>
          </a:xfrm>
          <a:prstGeom prst="rect">
            <a:avLst/>
          </a:prstGeom>
        </p:spPr>
      </p:pic>
    </p:spTree>
    <p:extLst>
      <p:ext uri="{BB962C8B-B14F-4D97-AF65-F5344CB8AC3E}">
        <p14:creationId xmlns:p14="http://schemas.microsoft.com/office/powerpoint/2010/main" val="1306700050"/>
      </p:ext>
    </p:extLst>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Warehouse and Data Lake</a:t>
            </a:r>
            <a:endParaRPr lang="en-US" sz="2000" dirty="0"/>
          </a:p>
        </p:txBody>
      </p:sp>
      <p:pic>
        <p:nvPicPr>
          <p:cNvPr id="3" name="Picture 2">
            <a:extLst>
              <a:ext uri="{FF2B5EF4-FFF2-40B4-BE49-F238E27FC236}">
                <a16:creationId xmlns:a16="http://schemas.microsoft.com/office/drawing/2014/main" id="{502E913D-06C0-FE47-9D58-366E1D69DC7D}"/>
              </a:ext>
            </a:extLst>
          </p:cNvPr>
          <p:cNvPicPr>
            <a:picLocks noChangeAspect="1"/>
          </p:cNvPicPr>
          <p:nvPr/>
        </p:nvPicPr>
        <p:blipFill>
          <a:blip r:embed="rId2"/>
          <a:stretch>
            <a:fillRect/>
          </a:stretch>
        </p:blipFill>
        <p:spPr>
          <a:xfrm>
            <a:off x="914400" y="514350"/>
            <a:ext cx="6769038" cy="4091792"/>
          </a:xfrm>
          <a:prstGeom prst="rect">
            <a:avLst/>
          </a:prstGeom>
        </p:spPr>
      </p:pic>
    </p:spTree>
    <p:extLst>
      <p:ext uri="{BB962C8B-B14F-4D97-AF65-F5344CB8AC3E}">
        <p14:creationId xmlns:p14="http://schemas.microsoft.com/office/powerpoint/2010/main" val="2393786430"/>
      </p:ext>
    </p:extLst>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defRPr/>
            </a:pPr>
            <a:r>
              <a:rPr lang="en-US">
                <a:ea typeface="+mj-ea"/>
              </a:rPr>
              <a:t>Data Warehousing</a:t>
            </a:r>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352550"/>
            <a:ext cx="5974556" cy="292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9001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5BF-5949-4E5F-80E3-1F603884552A}"/>
              </a:ext>
            </a:extLst>
          </p:cNvPr>
          <p:cNvSpPr>
            <a:spLocks noGrp="1"/>
          </p:cNvSpPr>
          <p:nvPr>
            <p:ph type="title"/>
          </p:nvPr>
        </p:nvSpPr>
        <p:spPr/>
        <p:txBody>
          <a:bodyPr/>
          <a:lstStyle/>
          <a:p>
            <a:r>
              <a:rPr lang="en-IN" dirty="0"/>
              <a:t>Overview (Cont.)</a:t>
            </a:r>
          </a:p>
        </p:txBody>
      </p:sp>
      <p:sp>
        <p:nvSpPr>
          <p:cNvPr id="3" name="Content Placeholder 2">
            <a:extLst>
              <a:ext uri="{FF2B5EF4-FFF2-40B4-BE49-F238E27FC236}">
                <a16:creationId xmlns:a16="http://schemas.microsoft.com/office/drawing/2014/main" id="{1C793067-CB1C-41CB-A8B1-A539B4C83578}"/>
              </a:ext>
            </a:extLst>
          </p:cNvPr>
          <p:cNvSpPr>
            <a:spLocks noGrp="1"/>
          </p:cNvSpPr>
          <p:nvPr>
            <p:ph idx="1"/>
          </p:nvPr>
        </p:nvSpPr>
        <p:spPr/>
        <p:txBody>
          <a:bodyPr/>
          <a:lstStyle/>
          <a:p>
            <a:r>
              <a:rPr lang="en-IN" dirty="0"/>
              <a:t>Common steps in data analytics</a:t>
            </a:r>
          </a:p>
          <a:p>
            <a:pPr lvl="1"/>
            <a:r>
              <a:rPr lang="en-IN" dirty="0"/>
              <a:t>Gather data from multiple sources into one location </a:t>
            </a:r>
          </a:p>
          <a:p>
            <a:pPr lvl="2"/>
            <a:r>
              <a:rPr lang="en-IN" dirty="0"/>
              <a:t>Data warehouses also integrated data into common schema</a:t>
            </a:r>
          </a:p>
          <a:p>
            <a:pPr lvl="2"/>
            <a:r>
              <a:rPr lang="en-IN" dirty="0"/>
              <a:t>Data often needs to be </a:t>
            </a:r>
            <a:r>
              <a:rPr lang="en-IN" b="1" dirty="0">
                <a:solidFill>
                  <a:srgbClr val="002060"/>
                </a:solidFill>
              </a:rPr>
              <a:t>extracted</a:t>
            </a:r>
            <a:r>
              <a:rPr lang="en-IN" dirty="0"/>
              <a:t> from source formats, </a:t>
            </a:r>
            <a:r>
              <a:rPr lang="en-IN" b="1" dirty="0">
                <a:solidFill>
                  <a:srgbClr val="002060"/>
                </a:solidFill>
              </a:rPr>
              <a:t>transformed</a:t>
            </a:r>
            <a:r>
              <a:rPr lang="en-IN" dirty="0"/>
              <a:t> to common schema, and </a:t>
            </a:r>
            <a:r>
              <a:rPr lang="en-IN" b="1" dirty="0">
                <a:solidFill>
                  <a:srgbClr val="002060"/>
                </a:solidFill>
              </a:rPr>
              <a:t>loaded</a:t>
            </a:r>
            <a:r>
              <a:rPr lang="en-IN" dirty="0"/>
              <a:t> into the data warehouse</a:t>
            </a:r>
          </a:p>
          <a:p>
            <a:pPr lvl="3"/>
            <a:r>
              <a:rPr lang="en-IN" dirty="0"/>
              <a:t>Can be done as </a:t>
            </a:r>
            <a:r>
              <a:rPr lang="en-IN" b="1" dirty="0">
                <a:solidFill>
                  <a:srgbClr val="002060"/>
                </a:solidFill>
              </a:rPr>
              <a:t>ETL (extract-transform-load)</a:t>
            </a:r>
            <a:r>
              <a:rPr lang="en-IN" dirty="0"/>
              <a:t>, or </a:t>
            </a:r>
            <a:r>
              <a:rPr lang="en-IN" b="1" dirty="0">
                <a:solidFill>
                  <a:srgbClr val="002060"/>
                </a:solidFill>
              </a:rPr>
              <a:t>ELT (extract-load-transform)</a:t>
            </a:r>
            <a:endParaRPr lang="en-IN" dirty="0"/>
          </a:p>
          <a:p>
            <a:pPr lvl="1"/>
            <a:r>
              <a:rPr lang="en-IN" dirty="0"/>
              <a:t>Generate aggregates and reports summarizing data</a:t>
            </a:r>
          </a:p>
          <a:p>
            <a:pPr lvl="2"/>
            <a:r>
              <a:rPr lang="en-IN" dirty="0"/>
              <a:t>Dashboards showing graphical charts/reports</a:t>
            </a:r>
          </a:p>
          <a:p>
            <a:pPr lvl="2"/>
            <a:r>
              <a:rPr lang="en-IN" b="1" dirty="0">
                <a:solidFill>
                  <a:srgbClr val="002060"/>
                </a:solidFill>
              </a:rPr>
              <a:t>Online analytical processing (OLAP) systems</a:t>
            </a:r>
            <a:r>
              <a:rPr lang="en-IN" b="1" dirty="0"/>
              <a:t> </a:t>
            </a:r>
            <a:r>
              <a:rPr lang="en-IN" dirty="0"/>
              <a:t>allow interactive querying</a:t>
            </a:r>
          </a:p>
          <a:p>
            <a:pPr lvl="2"/>
            <a:r>
              <a:rPr lang="en-IN" dirty="0"/>
              <a:t>Statistical analysis using tools such as R/SAS/SPSS</a:t>
            </a:r>
          </a:p>
          <a:p>
            <a:pPr lvl="3"/>
            <a:r>
              <a:rPr lang="en-IN" dirty="0"/>
              <a:t>Including extensions for parallel processing of big data</a:t>
            </a:r>
          </a:p>
          <a:p>
            <a:pPr lvl="1"/>
            <a:r>
              <a:rPr lang="en-IN" dirty="0"/>
              <a:t>Build </a:t>
            </a:r>
            <a:r>
              <a:rPr lang="en-IN" b="1" dirty="0">
                <a:solidFill>
                  <a:srgbClr val="002060"/>
                </a:solidFill>
              </a:rPr>
              <a:t>predictive models </a:t>
            </a:r>
            <a:r>
              <a:rPr lang="en-IN" dirty="0"/>
              <a:t>and use the models for decision making</a:t>
            </a:r>
          </a:p>
        </p:txBody>
      </p:sp>
    </p:spTree>
    <p:extLst>
      <p:ext uri="{BB962C8B-B14F-4D97-AF65-F5344CB8AC3E}">
        <p14:creationId xmlns:p14="http://schemas.microsoft.com/office/powerpoint/2010/main" val="205449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ETL Concepts</a:t>
            </a:r>
            <a:endParaRPr lang="en-US" sz="2000" dirty="0"/>
          </a:p>
        </p:txBody>
      </p:sp>
      <p:pic>
        <p:nvPicPr>
          <p:cNvPr id="4" name="Picture 3">
            <a:extLst>
              <a:ext uri="{FF2B5EF4-FFF2-40B4-BE49-F238E27FC236}">
                <a16:creationId xmlns:a16="http://schemas.microsoft.com/office/drawing/2014/main" id="{B70BD4F7-5B53-E643-A566-E0A1EB3C5FF9}"/>
              </a:ext>
            </a:extLst>
          </p:cNvPr>
          <p:cNvPicPr>
            <a:picLocks noChangeAspect="1"/>
          </p:cNvPicPr>
          <p:nvPr/>
        </p:nvPicPr>
        <p:blipFill>
          <a:blip r:embed="rId2"/>
          <a:stretch>
            <a:fillRect/>
          </a:stretch>
        </p:blipFill>
        <p:spPr>
          <a:xfrm>
            <a:off x="199030" y="2425013"/>
            <a:ext cx="3582398" cy="2051737"/>
          </a:xfrm>
          <a:prstGeom prst="rect">
            <a:avLst/>
          </a:prstGeom>
        </p:spPr>
      </p:pic>
      <p:pic>
        <p:nvPicPr>
          <p:cNvPr id="6" name="Picture 5">
            <a:extLst>
              <a:ext uri="{FF2B5EF4-FFF2-40B4-BE49-F238E27FC236}">
                <a16:creationId xmlns:a16="http://schemas.microsoft.com/office/drawing/2014/main" id="{ADE48378-5B4E-B74F-9CBF-8E3D26CC0F21}"/>
              </a:ext>
            </a:extLst>
          </p:cNvPr>
          <p:cNvPicPr>
            <a:picLocks noChangeAspect="1"/>
          </p:cNvPicPr>
          <p:nvPr/>
        </p:nvPicPr>
        <p:blipFill>
          <a:blip r:embed="rId3"/>
          <a:stretch>
            <a:fillRect/>
          </a:stretch>
        </p:blipFill>
        <p:spPr>
          <a:xfrm>
            <a:off x="4483654" y="57150"/>
            <a:ext cx="3669746" cy="3476602"/>
          </a:xfrm>
          <a:prstGeom prst="rect">
            <a:avLst/>
          </a:prstGeom>
        </p:spPr>
      </p:pic>
      <p:pic>
        <p:nvPicPr>
          <p:cNvPr id="7" name="Picture 6">
            <a:extLst>
              <a:ext uri="{FF2B5EF4-FFF2-40B4-BE49-F238E27FC236}">
                <a16:creationId xmlns:a16="http://schemas.microsoft.com/office/drawing/2014/main" id="{791C7AED-83F7-6648-9CA2-CFAB39C410D7}"/>
              </a:ext>
            </a:extLst>
          </p:cNvPr>
          <p:cNvPicPr>
            <a:picLocks noChangeAspect="1"/>
          </p:cNvPicPr>
          <p:nvPr/>
        </p:nvPicPr>
        <p:blipFill>
          <a:blip r:embed="rId4"/>
          <a:stretch>
            <a:fillRect/>
          </a:stretch>
        </p:blipFill>
        <p:spPr>
          <a:xfrm>
            <a:off x="4458633" y="3735456"/>
            <a:ext cx="3978351" cy="759775"/>
          </a:xfrm>
          <a:prstGeom prst="rect">
            <a:avLst/>
          </a:prstGeom>
        </p:spPr>
      </p:pic>
      <p:pic>
        <p:nvPicPr>
          <p:cNvPr id="8" name="Picture 7">
            <a:extLst>
              <a:ext uri="{FF2B5EF4-FFF2-40B4-BE49-F238E27FC236}">
                <a16:creationId xmlns:a16="http://schemas.microsoft.com/office/drawing/2014/main" id="{4A16F4C7-165D-FB4E-8E97-118271B5EE3C}"/>
              </a:ext>
            </a:extLst>
          </p:cNvPr>
          <p:cNvPicPr>
            <a:picLocks noChangeAspect="1"/>
          </p:cNvPicPr>
          <p:nvPr/>
        </p:nvPicPr>
        <p:blipFill>
          <a:blip r:embed="rId5"/>
          <a:stretch>
            <a:fillRect/>
          </a:stretch>
        </p:blipFill>
        <p:spPr>
          <a:xfrm>
            <a:off x="252449" y="1123950"/>
            <a:ext cx="3854450" cy="1230689"/>
          </a:xfrm>
          <a:prstGeom prst="rect">
            <a:avLst/>
          </a:prstGeom>
        </p:spPr>
      </p:pic>
      <p:sp>
        <p:nvSpPr>
          <p:cNvPr id="9" name="Rectangle 8">
            <a:extLst>
              <a:ext uri="{FF2B5EF4-FFF2-40B4-BE49-F238E27FC236}">
                <a16:creationId xmlns:a16="http://schemas.microsoft.com/office/drawing/2014/main" id="{4F61D2EA-B4BE-FB4C-9B7B-031A644A921C}"/>
              </a:ext>
            </a:extLst>
          </p:cNvPr>
          <p:cNvSpPr/>
          <p:nvPr/>
        </p:nvSpPr>
        <p:spPr>
          <a:xfrm>
            <a:off x="199030" y="506336"/>
            <a:ext cx="3669746" cy="276999"/>
          </a:xfrm>
          <a:prstGeom prst="rect">
            <a:avLst/>
          </a:prstGeom>
        </p:spPr>
        <p:txBody>
          <a:bodyPr wrap="square">
            <a:spAutoFit/>
          </a:bodyPr>
          <a:lstStyle/>
          <a:p>
            <a:r>
              <a:rPr lang="en-US" sz="1200" dirty="0"/>
              <a:t>https://</a:t>
            </a:r>
            <a:r>
              <a:rPr lang="en-US" sz="1200" dirty="0" err="1"/>
              <a:t>databricks.com</a:t>
            </a:r>
            <a:r>
              <a:rPr lang="en-US" sz="1200" dirty="0"/>
              <a:t>/glossary/extract-transform-load</a:t>
            </a:r>
          </a:p>
        </p:txBody>
      </p:sp>
    </p:spTree>
    <p:extLst>
      <p:ext uri="{BB962C8B-B14F-4D97-AF65-F5344CB8AC3E}">
        <p14:creationId xmlns:p14="http://schemas.microsoft.com/office/powerpoint/2010/main" val="3173170736"/>
      </p:ext>
    </p:extLst>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err="1">
                <a:ln>
                  <a:noFill/>
                </a:ln>
                <a:solidFill>
                  <a:prstClr val="white"/>
                </a:solidFill>
                <a:effectLst/>
                <a:uLnTx/>
                <a:uFillTx/>
                <a:latin typeface="Calibri" charset="0"/>
                <a:ea typeface="ＭＳ Ｐゴシック" charset="-128"/>
                <a:cs typeface="+mn-cs"/>
              </a:rPr>
              <a:t>Mapreduce</a:t>
            </a:r>
            <a:b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Spark</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6702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p>
        </p:txBody>
      </p:sp>
      <p:sp>
        <p:nvSpPr>
          <p:cNvPr id="3" name="Content Placeholder 3"/>
          <p:cNvSpPr txBox="1">
            <a:spLocks/>
          </p:cNvSpPr>
          <p:nvPr/>
        </p:nvSpPr>
        <p:spPr>
          <a:xfrm>
            <a:off x="257412" y="926815"/>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70C0"/>
                </a:solidFill>
                <a:effectLst/>
                <a:uLnTx/>
                <a:uFillTx/>
                <a:latin typeface="Calibri"/>
                <a:ea typeface="ＭＳ Ｐゴシック" charset="-128"/>
                <a:cs typeface="+mn-cs"/>
              </a:rPr>
              <a:t>Load/Save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00B050"/>
                </a:solidFill>
                <a:effectLst/>
                <a:uLnTx/>
                <a:uFillTx/>
                <a:latin typeface="Calibri"/>
                <a:ea typeface="ＭＳ Ｐゴシック" charset="-128"/>
                <a:cs typeface="+mn-cs"/>
              </a:rPr>
              <a:t>Transactions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Durability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Rectangle 6"/>
          <p:cNvSpPr/>
          <p:nvPr/>
        </p:nvSpPr>
        <p:spPr>
          <a:xfrm>
            <a:off x="5181600" y="606632"/>
            <a:ext cx="867679" cy="1050718"/>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9" name="Rectangle 8"/>
          <p:cNvSpPr/>
          <p:nvPr/>
        </p:nvSpPr>
        <p:spPr>
          <a:xfrm>
            <a:off x="4214554" y="2004599"/>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0" name="Rectangle 9"/>
          <p:cNvSpPr/>
          <p:nvPr/>
        </p:nvSpPr>
        <p:spPr>
          <a:xfrm>
            <a:off x="4220244" y="1301005"/>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1" name="Rectangle 10"/>
          <p:cNvSpPr/>
          <p:nvPr/>
        </p:nvSpPr>
        <p:spPr>
          <a:xfrm>
            <a:off x="6161588" y="1301005"/>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2" name="Rectangle 11"/>
          <p:cNvSpPr/>
          <p:nvPr/>
        </p:nvSpPr>
        <p:spPr>
          <a:xfrm>
            <a:off x="6195961" y="2017666"/>
            <a:ext cx="867679" cy="413816"/>
          </a:xfrm>
          <a:prstGeom prst="rect">
            <a:avLst/>
          </a:prstGeom>
          <a:noFill/>
          <a:ln w="28575">
            <a:solidFill>
              <a:srgbClr val="00B05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3" name="Rectangle 12"/>
          <p:cNvSpPr/>
          <p:nvPr/>
        </p:nvSpPr>
        <p:spPr>
          <a:xfrm>
            <a:off x="5131000" y="472679"/>
            <a:ext cx="954389" cy="1242142"/>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4" name="Rectangle 13">
            <a:extLst>
              <a:ext uri="{FF2B5EF4-FFF2-40B4-BE49-F238E27FC236}">
                <a16:creationId xmlns:a16="http://schemas.microsoft.com/office/drawing/2014/main" id="{C0672455-8190-2642-BFD1-6FD010395CE4}"/>
              </a:ext>
            </a:extLst>
          </p:cNvPr>
          <p:cNvSpPr/>
          <p:nvPr/>
        </p:nvSpPr>
        <p:spPr>
          <a:xfrm>
            <a:off x="4176613" y="2708194"/>
            <a:ext cx="954388" cy="1082756"/>
          </a:xfrm>
          <a:prstGeom prst="rect">
            <a:avLst/>
          </a:prstGeom>
          <a:noFill/>
          <a:ln w="28575">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15" name="Rectangle 14">
            <a:extLst>
              <a:ext uri="{FF2B5EF4-FFF2-40B4-BE49-F238E27FC236}">
                <a16:creationId xmlns:a16="http://schemas.microsoft.com/office/drawing/2014/main" id="{26A8D42C-D80C-F52D-0239-D6E8AED307D0}"/>
              </a:ext>
            </a:extLst>
          </p:cNvPr>
          <p:cNvSpPr/>
          <p:nvPr/>
        </p:nvSpPr>
        <p:spPr>
          <a:xfrm>
            <a:off x="4214554" y="585859"/>
            <a:ext cx="8676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2666489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MapReduce</a:t>
            </a:r>
          </a:p>
        </p:txBody>
      </p:sp>
      <p:pic>
        <p:nvPicPr>
          <p:cNvPr id="7" name="Picture 6">
            <a:extLst>
              <a:ext uri="{FF2B5EF4-FFF2-40B4-BE49-F238E27FC236}">
                <a16:creationId xmlns:a16="http://schemas.microsoft.com/office/drawing/2014/main" id="{C098D54E-B4D5-7040-9C21-4AAF3CD8A006}"/>
              </a:ext>
            </a:extLst>
          </p:cNvPr>
          <p:cNvPicPr>
            <a:picLocks noChangeAspect="1"/>
          </p:cNvPicPr>
          <p:nvPr/>
        </p:nvPicPr>
        <p:blipFill>
          <a:blip r:embed="rId2"/>
          <a:stretch>
            <a:fillRect/>
          </a:stretch>
        </p:blipFill>
        <p:spPr>
          <a:xfrm>
            <a:off x="965609" y="1908396"/>
            <a:ext cx="6248400" cy="2593676"/>
          </a:xfrm>
          <a:prstGeom prst="rect">
            <a:avLst/>
          </a:prstGeom>
        </p:spPr>
      </p:pic>
      <p:sp>
        <p:nvSpPr>
          <p:cNvPr id="8" name="Oval 7">
            <a:extLst>
              <a:ext uri="{FF2B5EF4-FFF2-40B4-BE49-F238E27FC236}">
                <a16:creationId xmlns:a16="http://schemas.microsoft.com/office/drawing/2014/main" id="{7D6E7379-DD85-4444-975F-989540DB05B0}"/>
              </a:ext>
            </a:extLst>
          </p:cNvPr>
          <p:cNvSpPr/>
          <p:nvPr/>
        </p:nvSpPr>
        <p:spPr>
          <a:xfrm>
            <a:off x="1646266" y="819150"/>
            <a:ext cx="838200" cy="838200"/>
          </a:xfrm>
          <a:prstGeom prst="ellipse">
            <a:avLst/>
          </a:prstGeom>
          <a:solidFill>
            <a:srgbClr val="0070C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op1</a:t>
            </a:r>
          </a:p>
        </p:txBody>
      </p:sp>
      <p:sp>
        <p:nvSpPr>
          <p:cNvPr id="9" name="Oval 8">
            <a:extLst>
              <a:ext uri="{FF2B5EF4-FFF2-40B4-BE49-F238E27FC236}">
                <a16:creationId xmlns:a16="http://schemas.microsoft.com/office/drawing/2014/main" id="{AD98CCA2-A9B6-9F48-BC10-6F316139EA42}"/>
              </a:ext>
            </a:extLst>
          </p:cNvPr>
          <p:cNvSpPr/>
          <p:nvPr/>
        </p:nvSpPr>
        <p:spPr>
          <a:xfrm>
            <a:off x="4343191" y="827161"/>
            <a:ext cx="838200" cy="838200"/>
          </a:xfrm>
          <a:prstGeom prst="ellipse">
            <a:avLst/>
          </a:prstGeom>
          <a:solidFill>
            <a:srgbClr val="FF000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op2</a:t>
            </a:r>
          </a:p>
        </p:txBody>
      </p:sp>
      <p:sp>
        <p:nvSpPr>
          <p:cNvPr id="10" name="Oval 9">
            <a:extLst>
              <a:ext uri="{FF2B5EF4-FFF2-40B4-BE49-F238E27FC236}">
                <a16:creationId xmlns:a16="http://schemas.microsoft.com/office/drawing/2014/main" id="{C39D786D-E4DB-7D44-9512-2B023E7B9AD0}"/>
              </a:ext>
            </a:extLst>
          </p:cNvPr>
          <p:cNvSpPr/>
          <p:nvPr/>
        </p:nvSpPr>
        <p:spPr>
          <a:xfrm>
            <a:off x="6375809" y="827161"/>
            <a:ext cx="838200" cy="838200"/>
          </a:xfrm>
          <a:prstGeom prst="ellipse">
            <a:avLst/>
          </a:prstGeom>
          <a:solidFill>
            <a:srgbClr val="00B050"/>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op3</a:t>
            </a:r>
          </a:p>
        </p:txBody>
      </p:sp>
      <p:cxnSp>
        <p:nvCxnSpPr>
          <p:cNvPr id="12" name="Straight Arrow Connector 11">
            <a:extLst>
              <a:ext uri="{FF2B5EF4-FFF2-40B4-BE49-F238E27FC236}">
                <a16:creationId xmlns:a16="http://schemas.microsoft.com/office/drawing/2014/main" id="{0B223934-2A8B-E547-9B0A-BD4277AC49B0}"/>
              </a:ext>
            </a:extLst>
          </p:cNvPr>
          <p:cNvCxnSpPr>
            <a:stCxn id="8" idx="6"/>
            <a:endCxn id="9" idx="2"/>
          </p:cNvCxnSpPr>
          <p:nvPr/>
        </p:nvCxnSpPr>
        <p:spPr>
          <a:xfrm>
            <a:off x="2484466" y="1238250"/>
            <a:ext cx="1858725" cy="80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D151BD1-45DD-234D-BCC3-CA949614A52C}"/>
              </a:ext>
            </a:extLst>
          </p:cNvPr>
          <p:cNvCxnSpPr>
            <a:cxnSpLocks/>
            <a:stCxn id="9" idx="6"/>
            <a:endCxn id="10" idx="2"/>
          </p:cNvCxnSpPr>
          <p:nvPr/>
        </p:nvCxnSpPr>
        <p:spPr>
          <a:xfrm>
            <a:off x="5181391" y="1246261"/>
            <a:ext cx="11944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7A57F1-583C-0A4B-932E-A553CCAD1467}"/>
              </a:ext>
            </a:extLst>
          </p:cNvPr>
          <p:cNvCxnSpPr/>
          <p:nvPr/>
        </p:nvCxnSpPr>
        <p:spPr>
          <a:xfrm>
            <a:off x="1011493" y="1238250"/>
            <a:ext cx="6347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47F49BC-8718-8242-B777-D847382899BB}"/>
              </a:ext>
            </a:extLst>
          </p:cNvPr>
          <p:cNvGrpSpPr/>
          <p:nvPr/>
        </p:nvGrpSpPr>
        <p:grpSpPr>
          <a:xfrm>
            <a:off x="419581" y="934104"/>
            <a:ext cx="562242" cy="608291"/>
            <a:chOff x="7696200" y="1504950"/>
            <a:chExt cx="914400" cy="989291"/>
          </a:xfrm>
          <a:solidFill>
            <a:schemeClr val="bg1">
              <a:lumMod val="65000"/>
            </a:schemeClr>
          </a:solidFill>
        </p:grpSpPr>
        <p:sp>
          <p:nvSpPr>
            <p:cNvPr id="19" name="Can 18">
              <a:extLst>
                <a:ext uri="{FF2B5EF4-FFF2-40B4-BE49-F238E27FC236}">
                  <a16:creationId xmlns:a16="http://schemas.microsoft.com/office/drawing/2014/main" id="{00528551-45CB-9E4D-9987-5CE4525BEA1A}"/>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an 17">
              <a:extLst>
                <a:ext uri="{FF2B5EF4-FFF2-40B4-BE49-F238E27FC236}">
                  <a16:creationId xmlns:a16="http://schemas.microsoft.com/office/drawing/2014/main" id="{6A03FE3A-3645-1D41-825B-1D34FCC4C15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E6BB5673-F2F5-FA47-BDB4-F7E9FF7B0A4F}"/>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4334376-537A-0D45-A41B-E0F819140C64}"/>
              </a:ext>
            </a:extLst>
          </p:cNvPr>
          <p:cNvGrpSpPr/>
          <p:nvPr/>
        </p:nvGrpSpPr>
        <p:grpSpPr>
          <a:xfrm>
            <a:off x="3148909" y="942115"/>
            <a:ext cx="562242" cy="608291"/>
            <a:chOff x="7696200" y="1504950"/>
            <a:chExt cx="914400" cy="989291"/>
          </a:xfrm>
          <a:solidFill>
            <a:srgbClr val="0070C0"/>
          </a:solidFill>
        </p:grpSpPr>
        <p:sp>
          <p:nvSpPr>
            <p:cNvPr id="22" name="Can 21">
              <a:extLst>
                <a:ext uri="{FF2B5EF4-FFF2-40B4-BE49-F238E27FC236}">
                  <a16:creationId xmlns:a16="http://schemas.microsoft.com/office/drawing/2014/main" id="{0C8486DE-A369-6446-A107-D95655603069}"/>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an 22">
              <a:extLst>
                <a:ext uri="{FF2B5EF4-FFF2-40B4-BE49-F238E27FC236}">
                  <a16:creationId xmlns:a16="http://schemas.microsoft.com/office/drawing/2014/main" id="{A98378FC-6FB5-C24F-97D7-A4DAE23D83D4}"/>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an 23">
              <a:extLst>
                <a:ext uri="{FF2B5EF4-FFF2-40B4-BE49-F238E27FC236}">
                  <a16:creationId xmlns:a16="http://schemas.microsoft.com/office/drawing/2014/main" id="{9E415F3F-8803-8B44-A800-30E2E986D4A1}"/>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5250C16-4C17-A34E-B123-3A42E3A9E9F6}"/>
              </a:ext>
            </a:extLst>
          </p:cNvPr>
          <p:cNvGrpSpPr/>
          <p:nvPr/>
        </p:nvGrpSpPr>
        <p:grpSpPr>
          <a:xfrm>
            <a:off x="5494803" y="942115"/>
            <a:ext cx="562242" cy="608291"/>
            <a:chOff x="7696200" y="1504950"/>
            <a:chExt cx="914400" cy="989291"/>
          </a:xfrm>
          <a:solidFill>
            <a:srgbClr val="FF0000"/>
          </a:solidFill>
        </p:grpSpPr>
        <p:sp>
          <p:nvSpPr>
            <p:cNvPr id="35" name="Can 34">
              <a:extLst>
                <a:ext uri="{FF2B5EF4-FFF2-40B4-BE49-F238E27FC236}">
                  <a16:creationId xmlns:a16="http://schemas.microsoft.com/office/drawing/2014/main" id="{93E343C1-8208-8F4B-A452-3F7E3E058F93}"/>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an 35">
              <a:extLst>
                <a:ext uri="{FF2B5EF4-FFF2-40B4-BE49-F238E27FC236}">
                  <a16:creationId xmlns:a16="http://schemas.microsoft.com/office/drawing/2014/main" id="{60BB5B11-6353-EA4E-8F4B-ADDA37D700D3}"/>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an 36">
              <a:extLst>
                <a:ext uri="{FF2B5EF4-FFF2-40B4-BE49-F238E27FC236}">
                  <a16:creationId xmlns:a16="http://schemas.microsoft.com/office/drawing/2014/main" id="{5B1DC309-EAAB-5E49-B095-B9206DF027C3}"/>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Arrow Connector 37">
            <a:extLst>
              <a:ext uri="{FF2B5EF4-FFF2-40B4-BE49-F238E27FC236}">
                <a16:creationId xmlns:a16="http://schemas.microsoft.com/office/drawing/2014/main" id="{ADD1F330-3C24-694F-BA40-9C238EC09694}"/>
              </a:ext>
            </a:extLst>
          </p:cNvPr>
          <p:cNvCxnSpPr>
            <a:cxnSpLocks/>
          </p:cNvCxnSpPr>
          <p:nvPr/>
        </p:nvCxnSpPr>
        <p:spPr>
          <a:xfrm>
            <a:off x="7214009" y="1247406"/>
            <a:ext cx="7374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C5DFD5D-A08B-D046-A922-154F86724C27}"/>
              </a:ext>
            </a:extLst>
          </p:cNvPr>
          <p:cNvGrpSpPr/>
          <p:nvPr/>
        </p:nvGrpSpPr>
        <p:grpSpPr>
          <a:xfrm>
            <a:off x="7951470" y="942115"/>
            <a:ext cx="562242" cy="608291"/>
            <a:chOff x="7696200" y="1504950"/>
            <a:chExt cx="914400" cy="989291"/>
          </a:xfrm>
          <a:solidFill>
            <a:srgbClr val="00B050"/>
          </a:solidFill>
        </p:grpSpPr>
        <p:sp>
          <p:nvSpPr>
            <p:cNvPr id="41" name="Can 40">
              <a:extLst>
                <a:ext uri="{FF2B5EF4-FFF2-40B4-BE49-F238E27FC236}">
                  <a16:creationId xmlns:a16="http://schemas.microsoft.com/office/drawing/2014/main" id="{C088C23A-1370-D141-9D0C-CABC81B550C4}"/>
                </a:ext>
              </a:extLst>
            </p:cNvPr>
            <p:cNvSpPr/>
            <p:nvPr/>
          </p:nvSpPr>
          <p:spPr>
            <a:xfrm>
              <a:off x="7696200" y="2106443"/>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an 41">
              <a:extLst>
                <a:ext uri="{FF2B5EF4-FFF2-40B4-BE49-F238E27FC236}">
                  <a16:creationId xmlns:a16="http://schemas.microsoft.com/office/drawing/2014/main" id="{2FBD4FC1-1C29-754B-B37E-8653915B187B}"/>
                </a:ext>
              </a:extLst>
            </p:cNvPr>
            <p:cNvSpPr/>
            <p:nvPr/>
          </p:nvSpPr>
          <p:spPr>
            <a:xfrm>
              <a:off x="7696200" y="1802952"/>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an 42">
              <a:extLst>
                <a:ext uri="{FF2B5EF4-FFF2-40B4-BE49-F238E27FC236}">
                  <a16:creationId xmlns:a16="http://schemas.microsoft.com/office/drawing/2014/main" id="{8E5A627C-6AB8-704D-A194-FE6E76CC02CE}"/>
                </a:ext>
              </a:extLst>
            </p:cNvPr>
            <p:cNvSpPr/>
            <p:nvPr/>
          </p:nvSpPr>
          <p:spPr>
            <a:xfrm>
              <a:off x="7696200" y="1504950"/>
              <a:ext cx="914400" cy="387798"/>
            </a:xfrm>
            <a:prstGeom prst="can">
              <a:avLst/>
            </a:prstGeom>
            <a:grp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F003289B-DE28-1C47-B252-EB613F368B12}"/>
              </a:ext>
            </a:extLst>
          </p:cNvPr>
          <p:cNvSpPr txBox="1"/>
          <p:nvPr/>
        </p:nvSpPr>
        <p:spPr>
          <a:xfrm>
            <a:off x="848372" y="443639"/>
            <a:ext cx="7103098" cy="338554"/>
          </a:xfrm>
          <a:prstGeom prst="rect">
            <a:avLst/>
          </a:prstGeom>
          <a:noFill/>
        </p:spPr>
        <p:txBody>
          <a:bodyPr wrap="none" rtlCol="0">
            <a:spAutoFit/>
          </a:bodyPr>
          <a:lstStyle/>
          <a:p>
            <a:r>
              <a:rPr lang="en-US" sz="1600" dirty="0"/>
              <a:t>MapReduce is a data flow program with relatively simple operators on the data set.</a:t>
            </a:r>
          </a:p>
        </p:txBody>
      </p:sp>
      <p:sp>
        <p:nvSpPr>
          <p:cNvPr id="45" name="TextBox 44">
            <a:extLst>
              <a:ext uri="{FF2B5EF4-FFF2-40B4-BE49-F238E27FC236}">
                <a16:creationId xmlns:a16="http://schemas.microsoft.com/office/drawing/2014/main" id="{F5E14AA8-4AA8-2F4E-A9BB-334C0C00DFD5}"/>
              </a:ext>
            </a:extLst>
          </p:cNvPr>
          <p:cNvSpPr txBox="1"/>
          <p:nvPr/>
        </p:nvSpPr>
        <p:spPr>
          <a:xfrm>
            <a:off x="609600" y="1657350"/>
            <a:ext cx="6792822" cy="338554"/>
          </a:xfrm>
          <a:prstGeom prst="rect">
            <a:avLst/>
          </a:prstGeom>
          <a:noFill/>
        </p:spPr>
        <p:txBody>
          <a:bodyPr wrap="none" rtlCol="0">
            <a:spAutoFit/>
          </a:bodyPr>
          <a:lstStyle/>
          <a:p>
            <a:r>
              <a:rPr lang="en-US" sz="1600" dirty="0"/>
              <a:t>With each operator implemented in parallel on multiple nodes for performance.</a:t>
            </a:r>
          </a:p>
        </p:txBody>
      </p:sp>
      <p:sp>
        <p:nvSpPr>
          <p:cNvPr id="46" name="TextBox 45">
            <a:extLst>
              <a:ext uri="{FF2B5EF4-FFF2-40B4-BE49-F238E27FC236}">
                <a16:creationId xmlns:a16="http://schemas.microsoft.com/office/drawing/2014/main" id="{A625C71E-040F-504E-96F3-9D3EC1A47949}"/>
              </a:ext>
            </a:extLst>
          </p:cNvPr>
          <p:cNvSpPr txBox="1"/>
          <p:nvPr/>
        </p:nvSpPr>
        <p:spPr>
          <a:xfrm>
            <a:off x="1675971" y="4332795"/>
            <a:ext cx="3925947" cy="338554"/>
          </a:xfrm>
          <a:prstGeom prst="rect">
            <a:avLst/>
          </a:prstGeom>
          <a:noFill/>
        </p:spPr>
        <p:txBody>
          <a:bodyPr wrap="none" rtlCol="0">
            <a:spAutoFit/>
          </a:bodyPr>
          <a:lstStyle/>
          <a:p>
            <a:r>
              <a:rPr lang="en-US" sz="1600" dirty="0"/>
              <a:t>What is we want more complex “operators?”</a:t>
            </a:r>
          </a:p>
        </p:txBody>
      </p:sp>
    </p:spTree>
    <p:extLst>
      <p:ext uri="{BB962C8B-B14F-4D97-AF65-F5344CB8AC3E}">
        <p14:creationId xmlns:p14="http://schemas.microsoft.com/office/powerpoint/2010/main" val="472194891"/>
      </p:ext>
    </p:extLst>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2B2BB-32B3-4233-9101-8F5F71E968FD}"/>
              </a:ext>
            </a:extLst>
          </p:cNvPr>
          <p:cNvSpPr>
            <a:spLocks noGrp="1"/>
          </p:cNvSpPr>
          <p:nvPr>
            <p:ph type="title"/>
          </p:nvPr>
        </p:nvSpPr>
        <p:spPr/>
        <p:txBody>
          <a:bodyPr/>
          <a:lstStyle/>
          <a:p>
            <a:r>
              <a:rPr lang="en-IN" dirty="0"/>
              <a:t>Algebraic Operations</a:t>
            </a:r>
          </a:p>
        </p:txBody>
      </p:sp>
      <p:sp>
        <p:nvSpPr>
          <p:cNvPr id="5" name="Content Placeholder 4">
            <a:extLst>
              <a:ext uri="{FF2B5EF4-FFF2-40B4-BE49-F238E27FC236}">
                <a16:creationId xmlns:a16="http://schemas.microsoft.com/office/drawing/2014/main" id="{F35CF109-81A1-4B52-838F-6FCF135BB773}"/>
              </a:ext>
            </a:extLst>
          </p:cNvPr>
          <p:cNvSpPr>
            <a:spLocks noGrp="1"/>
          </p:cNvSpPr>
          <p:nvPr>
            <p:ph idx="1"/>
          </p:nvPr>
        </p:nvSpPr>
        <p:spPr>
          <a:xfrm>
            <a:off x="172570" y="527035"/>
            <a:ext cx="7467600" cy="2287802"/>
          </a:xfrm>
        </p:spPr>
        <p:txBody>
          <a:bodyPr/>
          <a:lstStyle/>
          <a:p>
            <a:r>
              <a:rPr lang="en-US" altLang="en-US" sz="1600" dirty="0"/>
              <a:t>Current generation execution engines </a:t>
            </a:r>
          </a:p>
          <a:p>
            <a:pPr lvl="1"/>
            <a:r>
              <a:rPr lang="en-US" altLang="en-US" sz="1400" dirty="0"/>
              <a:t>natively support algebraic operations such as joins, aggregation, etc. natively.</a:t>
            </a:r>
          </a:p>
          <a:p>
            <a:pPr lvl="1"/>
            <a:r>
              <a:rPr lang="en-US" altLang="en-US" sz="1400" dirty="0"/>
              <a:t>Allow users to create their </a:t>
            </a:r>
            <a:r>
              <a:rPr lang="en-US" altLang="en-US" sz="1400" dirty="0">
                <a:solidFill>
                  <a:srgbClr val="FF0000"/>
                </a:solidFill>
              </a:rPr>
              <a:t>own algebraic operators</a:t>
            </a:r>
          </a:p>
          <a:p>
            <a:pPr lvl="1"/>
            <a:r>
              <a:rPr lang="en-US" altLang="en-US" sz="1400" dirty="0"/>
              <a:t>Support trees of algebraic operators that can be executed on </a:t>
            </a:r>
            <a:r>
              <a:rPr lang="en-US" altLang="en-US" sz="1400" dirty="0">
                <a:solidFill>
                  <a:srgbClr val="FF0000"/>
                </a:solidFill>
              </a:rPr>
              <a:t>multiple nodes in parallel</a:t>
            </a:r>
          </a:p>
          <a:p>
            <a:r>
              <a:rPr lang="en-US" altLang="en-US" sz="1600" dirty="0"/>
              <a:t>E.g. Apache </a:t>
            </a:r>
            <a:r>
              <a:rPr lang="en-US" altLang="en-US" sz="1600" dirty="0" err="1"/>
              <a:t>Tez</a:t>
            </a:r>
            <a:r>
              <a:rPr lang="en-US" altLang="en-US" sz="1600" dirty="0"/>
              <a:t>, Spark</a:t>
            </a:r>
          </a:p>
          <a:p>
            <a:pPr lvl="1"/>
            <a:r>
              <a:rPr lang="en-US" altLang="en-US" sz="1400" dirty="0" err="1"/>
              <a:t>Tex</a:t>
            </a:r>
            <a:r>
              <a:rPr lang="en-US" altLang="en-US" sz="1400" dirty="0"/>
              <a:t> provides low level API; Hive on </a:t>
            </a:r>
            <a:r>
              <a:rPr lang="en-US" altLang="en-US" sz="1400" dirty="0" err="1"/>
              <a:t>Tez</a:t>
            </a:r>
            <a:r>
              <a:rPr lang="en-US" altLang="en-US" sz="1400" dirty="0"/>
              <a:t> compiles SQL to </a:t>
            </a:r>
            <a:r>
              <a:rPr lang="en-US" altLang="en-US" sz="1400" dirty="0" err="1"/>
              <a:t>Tez</a:t>
            </a:r>
            <a:endParaRPr lang="en-US" altLang="en-US" sz="1400" dirty="0"/>
          </a:p>
          <a:p>
            <a:pPr lvl="1"/>
            <a:r>
              <a:rPr lang="en-IN" sz="1400" dirty="0"/>
              <a:t>Spark provides more user-friendly API</a:t>
            </a:r>
          </a:p>
        </p:txBody>
      </p:sp>
      <p:sp>
        <p:nvSpPr>
          <p:cNvPr id="2" name="TextBox 1">
            <a:extLst>
              <a:ext uri="{FF2B5EF4-FFF2-40B4-BE49-F238E27FC236}">
                <a16:creationId xmlns:a16="http://schemas.microsoft.com/office/drawing/2014/main" id="{D0C61D58-A741-7C43-80FA-97B72D853328}"/>
              </a:ext>
            </a:extLst>
          </p:cNvPr>
          <p:cNvSpPr txBox="1"/>
          <p:nvPr/>
        </p:nvSpPr>
        <p:spPr>
          <a:xfrm>
            <a:off x="140820" y="2647950"/>
            <a:ext cx="8693150"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In the relational model,</a:t>
            </a:r>
          </a:p>
          <a:p>
            <a:pPr marL="742950" lvl="1" indent="-285750">
              <a:buFont typeface="Arial" panose="020B0604020202020204" pitchFamily="34" charset="0"/>
              <a:buChar char="•"/>
            </a:pPr>
            <a:r>
              <a:rPr lang="en-US" sz="1400" dirty="0">
                <a:solidFill>
                  <a:srgbClr val="FF0000"/>
                </a:solidFill>
              </a:rPr>
              <a:t>The are relations.</a:t>
            </a:r>
          </a:p>
          <a:p>
            <a:pPr marL="742950" lvl="1" indent="-285750">
              <a:buFont typeface="Arial" panose="020B0604020202020204" pitchFamily="34" charset="0"/>
              <a:buChar char="•"/>
            </a:pPr>
            <a:r>
              <a:rPr lang="en-US" sz="1400" dirty="0">
                <a:solidFill>
                  <a:srgbClr val="FF0000"/>
                </a:solidFill>
              </a:rPr>
              <a:t>A </a:t>
            </a:r>
            <a:r>
              <a:rPr lang="en-US" sz="1400" u="sng" dirty="0">
                <a:solidFill>
                  <a:srgbClr val="FF0000"/>
                </a:solidFill>
              </a:rPr>
              <a:t>fixed</a:t>
            </a:r>
            <a:r>
              <a:rPr lang="en-US" sz="1400" dirty="0">
                <a:solidFill>
                  <a:srgbClr val="FF0000"/>
                </a:solidFill>
              </a:rPr>
              <a:t> set of operators that produce relations from relations (closed).</a:t>
            </a:r>
          </a:p>
          <a:p>
            <a:pPr marL="742950" lvl="1" indent="-285750">
              <a:buFont typeface="Arial" panose="020B0604020202020204" pitchFamily="34" charset="0"/>
              <a:buChar char="•"/>
            </a:pPr>
            <a:r>
              <a:rPr lang="en-US" sz="1400" dirty="0">
                <a:solidFill>
                  <a:srgbClr val="FF0000"/>
                </a:solidFill>
              </a:rPr>
              <a:t>Are </a:t>
            </a:r>
            <a:r>
              <a:rPr lang="en-US" sz="1400" u="sng" dirty="0">
                <a:solidFill>
                  <a:srgbClr val="FF0000"/>
                </a:solidFill>
              </a:rPr>
              <a:t>declarative</a:t>
            </a:r>
            <a:r>
              <a:rPr lang="en-US" sz="1400" dirty="0">
                <a:solidFill>
                  <a:srgbClr val="FF0000"/>
                </a:solidFill>
              </a:rPr>
              <a:t> languages and compute the execution graph/plan.</a:t>
            </a:r>
          </a:p>
          <a:p>
            <a:pPr marL="285750" indent="-285750">
              <a:buFont typeface="Arial" panose="020B0604020202020204" pitchFamily="34" charset="0"/>
              <a:buChar char="•"/>
            </a:pPr>
            <a:r>
              <a:rPr lang="en-US" sz="1400" dirty="0">
                <a:solidFill>
                  <a:srgbClr val="FF0000"/>
                </a:solidFill>
              </a:rPr>
              <a:t>The Spark/... ... engines:</a:t>
            </a:r>
          </a:p>
          <a:p>
            <a:pPr marL="742950" lvl="1" indent="-285750">
              <a:buFont typeface="Arial" panose="020B0604020202020204" pitchFamily="34" charset="0"/>
              <a:buChar char="•"/>
            </a:pPr>
            <a:r>
              <a:rPr lang="en-US" sz="1400" dirty="0">
                <a:solidFill>
                  <a:srgbClr val="FF0000"/>
                </a:solidFill>
              </a:rPr>
              <a:t>Enable programmers to develop and add new operators.</a:t>
            </a:r>
          </a:p>
          <a:p>
            <a:pPr marL="742950" lvl="1" indent="-285750">
              <a:buFont typeface="Arial" panose="020B0604020202020204" pitchFamily="34" charset="0"/>
              <a:buChar char="•"/>
            </a:pPr>
            <a:r>
              <a:rPr lang="en-US" sz="1400" dirty="0">
                <a:solidFill>
                  <a:srgbClr val="FF0000"/>
                </a:solidFill>
              </a:rPr>
              <a:t>Operators convert reliable distributed datasets/data frames to new RDDs/data frames.</a:t>
            </a:r>
          </a:p>
          <a:p>
            <a:pPr marL="742950" lvl="1" indent="-285750">
              <a:buFont typeface="Arial" panose="020B0604020202020204" pitchFamily="34" charset="0"/>
              <a:buChar char="•"/>
            </a:pPr>
            <a:r>
              <a:rPr lang="en-US" sz="1400" dirty="0">
                <a:solidFill>
                  <a:srgbClr val="FF0000"/>
                </a:solidFill>
              </a:rPr>
              <a:t>Data engineer explicitly defines the execution graph (data flow).</a:t>
            </a:r>
          </a:p>
        </p:txBody>
      </p:sp>
    </p:spTree>
    <p:extLst>
      <p:ext uri="{BB962C8B-B14F-4D97-AF65-F5344CB8AC3E}">
        <p14:creationId xmlns:p14="http://schemas.microsoft.com/office/powerpoint/2010/main" val="549601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34413"/>
            <a:ext cx="8080577" cy="4074674"/>
          </a:xfrm>
          <a:prstGeom prst="rect">
            <a:avLst/>
          </a:prstGeom>
        </p:spPr>
      </p:pic>
    </p:spTree>
    <p:extLst>
      <p:ext uri="{BB962C8B-B14F-4D97-AF65-F5344CB8AC3E}">
        <p14:creationId xmlns:p14="http://schemas.microsoft.com/office/powerpoint/2010/main" val="431467261"/>
      </p:ext>
    </p:extLst>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0352"/>
            <a:ext cx="8279946" cy="387798"/>
          </a:xfrm>
        </p:spPr>
        <p:txBody>
          <a:bodyPr/>
          <a:lstStyle/>
          <a:p>
            <a:r>
              <a:rPr lang="en-US" sz="2000" dirty="0"/>
              <a:t>Spark</a:t>
            </a:r>
          </a:p>
        </p:txBody>
      </p:sp>
      <p:pic>
        <p:nvPicPr>
          <p:cNvPr id="3" name="Picture 2">
            <a:extLst>
              <a:ext uri="{FF2B5EF4-FFF2-40B4-BE49-F238E27FC236}">
                <a16:creationId xmlns:a16="http://schemas.microsoft.com/office/drawing/2014/main" id="{9C2C8151-FE62-FA4E-8D39-645EE3726833}"/>
              </a:ext>
            </a:extLst>
          </p:cNvPr>
          <p:cNvPicPr>
            <a:picLocks noChangeAspect="1"/>
          </p:cNvPicPr>
          <p:nvPr/>
        </p:nvPicPr>
        <p:blipFill>
          <a:blip r:embed="rId2"/>
          <a:stretch>
            <a:fillRect/>
          </a:stretch>
        </p:blipFill>
        <p:spPr>
          <a:xfrm>
            <a:off x="152400" y="514350"/>
            <a:ext cx="8080577" cy="4074674"/>
          </a:xfrm>
          <a:prstGeom prst="rect">
            <a:avLst/>
          </a:prstGeom>
        </p:spPr>
      </p:pic>
      <p:sp>
        <p:nvSpPr>
          <p:cNvPr id="4" name="Rounded Rectangle 3">
            <a:extLst>
              <a:ext uri="{FF2B5EF4-FFF2-40B4-BE49-F238E27FC236}">
                <a16:creationId xmlns:a16="http://schemas.microsoft.com/office/drawing/2014/main" id="{44C00372-2DEB-2F4C-A7E5-2EE1559BC736}"/>
              </a:ext>
            </a:extLst>
          </p:cNvPr>
          <p:cNvSpPr/>
          <p:nvPr/>
        </p:nvSpPr>
        <p:spPr>
          <a:xfrm>
            <a:off x="278946" y="666750"/>
            <a:ext cx="8229600" cy="3767250"/>
          </a:xfrm>
          <a:prstGeom prst="round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0039999-0574-6543-9472-CB4D333C14BC}"/>
              </a:ext>
            </a:extLst>
          </p:cNvPr>
          <p:cNvPicPr>
            <a:picLocks noChangeAspect="1"/>
          </p:cNvPicPr>
          <p:nvPr/>
        </p:nvPicPr>
        <p:blipFill>
          <a:blip r:embed="rId3"/>
          <a:stretch>
            <a:fillRect/>
          </a:stretch>
        </p:blipFill>
        <p:spPr>
          <a:xfrm>
            <a:off x="480721" y="819150"/>
            <a:ext cx="3711967" cy="2448150"/>
          </a:xfrm>
          <a:prstGeom prst="rect">
            <a:avLst/>
          </a:prstGeom>
        </p:spPr>
      </p:pic>
      <p:pic>
        <p:nvPicPr>
          <p:cNvPr id="6" name="Picture 5">
            <a:extLst>
              <a:ext uri="{FF2B5EF4-FFF2-40B4-BE49-F238E27FC236}">
                <a16:creationId xmlns:a16="http://schemas.microsoft.com/office/drawing/2014/main" id="{6D6200CF-CABB-CA4A-9D05-4BB55A9379F9}"/>
              </a:ext>
            </a:extLst>
          </p:cNvPr>
          <p:cNvPicPr>
            <a:picLocks noChangeAspect="1"/>
          </p:cNvPicPr>
          <p:nvPr/>
        </p:nvPicPr>
        <p:blipFill>
          <a:blip r:embed="rId4"/>
          <a:stretch>
            <a:fillRect/>
          </a:stretch>
        </p:blipFill>
        <p:spPr>
          <a:xfrm>
            <a:off x="4572000" y="734362"/>
            <a:ext cx="3504894" cy="3105150"/>
          </a:xfrm>
          <a:prstGeom prst="rect">
            <a:avLst/>
          </a:prstGeom>
        </p:spPr>
      </p:pic>
      <p:sp>
        <p:nvSpPr>
          <p:cNvPr id="7" name="TextBox 6">
            <a:extLst>
              <a:ext uri="{FF2B5EF4-FFF2-40B4-BE49-F238E27FC236}">
                <a16:creationId xmlns:a16="http://schemas.microsoft.com/office/drawing/2014/main" id="{CCCA19D8-9C63-594C-849B-2DE11557D52B}"/>
              </a:ext>
            </a:extLst>
          </p:cNvPr>
          <p:cNvSpPr txBox="1"/>
          <p:nvPr/>
        </p:nvSpPr>
        <p:spPr>
          <a:xfrm>
            <a:off x="317781" y="3343500"/>
            <a:ext cx="4098366" cy="738664"/>
          </a:xfrm>
          <a:prstGeom prst="rect">
            <a:avLst/>
          </a:prstGeom>
          <a:noFill/>
        </p:spPr>
        <p:txBody>
          <a:bodyPr wrap="none" rtlCol="0">
            <a:spAutoFit/>
          </a:bodyPr>
          <a:lstStyle/>
          <a:p>
            <a:r>
              <a:rPr lang="en-US" sz="1400" dirty="0"/>
              <a:t>Conceptually similar to query evaluation graph, but ...</a:t>
            </a:r>
          </a:p>
          <a:p>
            <a:pPr marL="742950" lvl="1" indent="-285750">
              <a:buFont typeface="Arial" panose="020B0604020202020204" pitchFamily="34" charset="0"/>
              <a:buChar char="•"/>
            </a:pPr>
            <a:r>
              <a:rPr lang="en-US" sz="1400" dirty="0"/>
              <a:t>You explicitly define the graph.</a:t>
            </a:r>
          </a:p>
          <a:p>
            <a:pPr marL="742950" lvl="1" indent="-285750">
              <a:buFont typeface="Arial" panose="020B0604020202020204" pitchFamily="34" charset="0"/>
              <a:buChar char="•"/>
            </a:pPr>
            <a:r>
              <a:rPr lang="en-US" sz="1400" dirty="0"/>
              <a:t>You can develop your own operators.</a:t>
            </a:r>
          </a:p>
        </p:txBody>
      </p:sp>
    </p:spTree>
    <p:extLst>
      <p:ext uri="{BB962C8B-B14F-4D97-AF65-F5344CB8AC3E}">
        <p14:creationId xmlns:p14="http://schemas.microsoft.com/office/powerpoint/2010/main" val="667682277"/>
      </p:ext>
    </p:extLst>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15408-5713-4F82-BE0B-89FEFEF661E1}"/>
              </a:ext>
            </a:extLst>
          </p:cNvPr>
          <p:cNvSpPr>
            <a:spLocks noGrp="1"/>
          </p:cNvSpPr>
          <p:nvPr>
            <p:ph type="title"/>
          </p:nvPr>
        </p:nvSpPr>
        <p:spPr/>
        <p:txBody>
          <a:bodyPr/>
          <a:lstStyle/>
          <a:p>
            <a:r>
              <a:rPr lang="en-IN" dirty="0"/>
              <a:t>Algebraic Operations in Spark</a:t>
            </a:r>
          </a:p>
        </p:txBody>
      </p:sp>
      <p:sp>
        <p:nvSpPr>
          <p:cNvPr id="3" name="Content Placeholder 2">
            <a:extLst>
              <a:ext uri="{FF2B5EF4-FFF2-40B4-BE49-F238E27FC236}">
                <a16:creationId xmlns:a16="http://schemas.microsoft.com/office/drawing/2014/main" id="{0BB77118-77FB-40EF-B954-76BA83B01DFE}"/>
              </a:ext>
            </a:extLst>
          </p:cNvPr>
          <p:cNvSpPr>
            <a:spLocks noGrp="1"/>
          </p:cNvSpPr>
          <p:nvPr>
            <p:ph idx="1"/>
          </p:nvPr>
        </p:nvSpPr>
        <p:spPr>
          <a:xfrm>
            <a:off x="172570" y="826873"/>
            <a:ext cx="8742829" cy="3068852"/>
          </a:xfrm>
        </p:spPr>
        <p:txBody>
          <a:bodyPr/>
          <a:lstStyle/>
          <a:p>
            <a:r>
              <a:rPr lang="en-IN" sz="1800" b="1" dirty="0">
                <a:solidFill>
                  <a:srgbClr val="002060"/>
                </a:solidFill>
              </a:rPr>
              <a:t>Resilient Distributed Dataset </a:t>
            </a:r>
            <a:r>
              <a:rPr lang="en-IN" sz="1800" dirty="0"/>
              <a:t>(</a:t>
            </a:r>
            <a:r>
              <a:rPr lang="en-IN" sz="1800" b="1" dirty="0">
                <a:solidFill>
                  <a:srgbClr val="002060"/>
                </a:solidFill>
              </a:rPr>
              <a:t>RDD</a:t>
            </a:r>
            <a:r>
              <a:rPr lang="en-IN" sz="1800" dirty="0"/>
              <a:t>) abstraction</a:t>
            </a:r>
          </a:p>
          <a:p>
            <a:pPr lvl="1"/>
            <a:r>
              <a:rPr lang="en-IN" sz="1600" dirty="0"/>
              <a:t>Collection of records that can be stored across multiple machines</a:t>
            </a:r>
          </a:p>
          <a:p>
            <a:r>
              <a:rPr lang="en-IN" sz="1800" dirty="0"/>
              <a:t>RDDs can be created by applying algebraic operations on other RDDs</a:t>
            </a:r>
          </a:p>
          <a:p>
            <a:r>
              <a:rPr lang="en-IN" sz="1800" dirty="0"/>
              <a:t>RDDs can be lazily computed when needed</a:t>
            </a:r>
          </a:p>
          <a:p>
            <a:r>
              <a:rPr lang="en-IN" sz="1800" dirty="0"/>
              <a:t>Spark programs can be written in Java/Scala/R</a:t>
            </a:r>
          </a:p>
          <a:p>
            <a:pPr lvl="1"/>
            <a:r>
              <a:rPr lang="en-IN" sz="1600" dirty="0"/>
              <a:t>Our examples are in Java</a:t>
            </a:r>
          </a:p>
          <a:p>
            <a:r>
              <a:rPr lang="en-IN" sz="1800" dirty="0"/>
              <a:t>Spark makes use of Java 8 Lambda expressions; the code</a:t>
            </a:r>
          </a:p>
          <a:p>
            <a:pPr marL="385763" lvl="1" indent="0">
              <a:buNone/>
            </a:pPr>
            <a:r>
              <a:rPr lang="en-US" sz="1600" dirty="0"/>
              <a:t>  s - </a:t>
            </a:r>
            <a:r>
              <a:rPr lang="en-US" sz="1600" i="1" dirty="0"/>
              <a:t>&gt; </a:t>
            </a:r>
            <a:r>
              <a:rPr lang="en-US" sz="1600" dirty="0" err="1"/>
              <a:t>Arrays.asList</a:t>
            </a:r>
            <a:r>
              <a:rPr lang="en-US" sz="1600" dirty="0"/>
              <a:t>(</a:t>
            </a:r>
            <a:r>
              <a:rPr lang="en-US" sz="1600" dirty="0" err="1"/>
              <a:t>s.split</a:t>
            </a:r>
            <a:r>
              <a:rPr lang="en-US" sz="1600" dirty="0"/>
              <a:t>(" ")).iterator() </a:t>
            </a:r>
          </a:p>
          <a:p>
            <a:pPr marL="385763" lvl="1" indent="0">
              <a:buNone/>
            </a:pPr>
            <a:r>
              <a:rPr lang="en-US" sz="1600" dirty="0"/>
              <a:t>defines unnamed function that takes argument s and executes the expression </a:t>
            </a:r>
            <a:r>
              <a:rPr lang="en-US" sz="1600" dirty="0" err="1"/>
              <a:t>Arrays.asList</a:t>
            </a:r>
            <a:r>
              <a:rPr lang="en-US" sz="1600" dirty="0"/>
              <a:t>(</a:t>
            </a:r>
            <a:r>
              <a:rPr lang="en-US" sz="1600" dirty="0" err="1"/>
              <a:t>s.split</a:t>
            </a:r>
            <a:r>
              <a:rPr lang="en-US" sz="1600" dirty="0"/>
              <a:t>(" ")).iterator()  on the argument</a:t>
            </a:r>
          </a:p>
          <a:p>
            <a:pPr marL="300038"/>
            <a:r>
              <a:rPr lang="en-US" sz="1800" dirty="0"/>
              <a:t>Lambda functions are particularly convenient as arguments to map, reduce and other functions </a:t>
            </a:r>
            <a:br>
              <a:rPr lang="en-US" sz="1800" dirty="0"/>
            </a:br>
            <a:endParaRPr lang="en-IN" sz="1800" dirty="0"/>
          </a:p>
        </p:txBody>
      </p:sp>
    </p:spTree>
    <p:extLst>
      <p:ext uri="{BB962C8B-B14F-4D97-AF65-F5344CB8AC3E}">
        <p14:creationId xmlns:p14="http://schemas.microsoft.com/office/powerpoint/2010/main" val="4171661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a:t>
            </a:r>
            <a:r>
              <a:rPr lang="en-US" dirty="0" err="1"/>
              <a:t>PySpark</a:t>
            </a:r>
            <a:endParaRPr lang="en-US" sz="2000" dirty="0"/>
          </a:p>
        </p:txBody>
      </p:sp>
      <p:pic>
        <p:nvPicPr>
          <p:cNvPr id="3" name="Picture 2">
            <a:extLst>
              <a:ext uri="{FF2B5EF4-FFF2-40B4-BE49-F238E27FC236}">
                <a16:creationId xmlns:a16="http://schemas.microsoft.com/office/drawing/2014/main" id="{05AFD5FD-C22F-DD47-BB0A-431E2D695E4B}"/>
              </a:ext>
            </a:extLst>
          </p:cNvPr>
          <p:cNvPicPr>
            <a:picLocks noChangeAspect="1"/>
          </p:cNvPicPr>
          <p:nvPr/>
        </p:nvPicPr>
        <p:blipFill>
          <a:blip r:embed="rId2"/>
          <a:stretch>
            <a:fillRect/>
          </a:stretch>
        </p:blipFill>
        <p:spPr>
          <a:xfrm>
            <a:off x="134337" y="577077"/>
            <a:ext cx="4546146" cy="1789441"/>
          </a:xfrm>
          <a:prstGeom prst="rect">
            <a:avLst/>
          </a:prstGeom>
        </p:spPr>
      </p:pic>
      <p:pic>
        <p:nvPicPr>
          <p:cNvPr id="5" name="Picture 4">
            <a:extLst>
              <a:ext uri="{FF2B5EF4-FFF2-40B4-BE49-F238E27FC236}">
                <a16:creationId xmlns:a16="http://schemas.microsoft.com/office/drawing/2014/main" id="{8634E325-24D9-6748-AAC8-E886AD62A3CA}"/>
              </a:ext>
            </a:extLst>
          </p:cNvPr>
          <p:cNvPicPr>
            <a:picLocks noChangeAspect="1"/>
          </p:cNvPicPr>
          <p:nvPr/>
        </p:nvPicPr>
        <p:blipFill>
          <a:blip r:embed="rId3"/>
          <a:stretch>
            <a:fillRect/>
          </a:stretch>
        </p:blipFill>
        <p:spPr>
          <a:xfrm>
            <a:off x="4876800" y="577077"/>
            <a:ext cx="4132863" cy="1789441"/>
          </a:xfrm>
          <a:prstGeom prst="rect">
            <a:avLst/>
          </a:prstGeom>
        </p:spPr>
      </p:pic>
      <p:pic>
        <p:nvPicPr>
          <p:cNvPr id="9" name="Picture 8">
            <a:extLst>
              <a:ext uri="{FF2B5EF4-FFF2-40B4-BE49-F238E27FC236}">
                <a16:creationId xmlns:a16="http://schemas.microsoft.com/office/drawing/2014/main" id="{8361FD07-85CB-0C42-B873-CAE2AE6AFC39}"/>
              </a:ext>
            </a:extLst>
          </p:cNvPr>
          <p:cNvPicPr>
            <a:picLocks noChangeAspect="1"/>
          </p:cNvPicPr>
          <p:nvPr/>
        </p:nvPicPr>
        <p:blipFill>
          <a:blip r:embed="rId4"/>
          <a:stretch>
            <a:fillRect/>
          </a:stretch>
        </p:blipFill>
        <p:spPr>
          <a:xfrm>
            <a:off x="200186" y="2564324"/>
            <a:ext cx="4724400" cy="1951116"/>
          </a:xfrm>
          <a:prstGeom prst="rect">
            <a:avLst/>
          </a:prstGeom>
        </p:spPr>
      </p:pic>
      <p:sp>
        <p:nvSpPr>
          <p:cNvPr id="10" name="Rectangle 9">
            <a:extLst>
              <a:ext uri="{FF2B5EF4-FFF2-40B4-BE49-F238E27FC236}">
                <a16:creationId xmlns:a16="http://schemas.microsoft.com/office/drawing/2014/main" id="{58F668CB-7F4B-8642-BF87-7DBAF0D7CF71}"/>
              </a:ext>
            </a:extLst>
          </p:cNvPr>
          <p:cNvSpPr/>
          <p:nvPr/>
        </p:nvSpPr>
        <p:spPr>
          <a:xfrm>
            <a:off x="200186" y="4446678"/>
            <a:ext cx="4572000" cy="230832"/>
          </a:xfrm>
          <a:prstGeom prst="rect">
            <a:avLst/>
          </a:prstGeom>
        </p:spPr>
        <p:txBody>
          <a:bodyPr>
            <a:spAutoFit/>
          </a:bodyPr>
          <a:lstStyle/>
          <a:p>
            <a:r>
              <a:rPr lang="en-US" sz="900" b="1" dirty="0"/>
              <a:t>https://</a:t>
            </a:r>
            <a:r>
              <a:rPr lang="en-US" sz="900" b="1" dirty="0" err="1"/>
              <a:t>www.analyticsvidhya.com</a:t>
            </a:r>
            <a:r>
              <a:rPr lang="en-US" sz="900" b="1" dirty="0"/>
              <a:t>/blog/2016/10/spark-</a:t>
            </a:r>
            <a:r>
              <a:rPr lang="en-US" sz="900" b="1" dirty="0" err="1"/>
              <a:t>dataframe</a:t>
            </a:r>
            <a:r>
              <a:rPr lang="en-US" sz="900" b="1" dirty="0"/>
              <a:t>-and-operations/</a:t>
            </a:r>
          </a:p>
        </p:txBody>
      </p:sp>
      <p:pic>
        <p:nvPicPr>
          <p:cNvPr id="11" name="Picture 10">
            <a:extLst>
              <a:ext uri="{FF2B5EF4-FFF2-40B4-BE49-F238E27FC236}">
                <a16:creationId xmlns:a16="http://schemas.microsoft.com/office/drawing/2014/main" id="{65A1A7AE-3135-BF49-9CA9-A20867C222B1}"/>
              </a:ext>
            </a:extLst>
          </p:cNvPr>
          <p:cNvPicPr>
            <a:picLocks noChangeAspect="1"/>
          </p:cNvPicPr>
          <p:nvPr/>
        </p:nvPicPr>
        <p:blipFill>
          <a:blip r:embed="rId5"/>
          <a:stretch>
            <a:fillRect/>
          </a:stretch>
        </p:blipFill>
        <p:spPr>
          <a:xfrm>
            <a:off x="5181599" y="2432639"/>
            <a:ext cx="3200675" cy="2133783"/>
          </a:xfrm>
          <a:prstGeom prst="rect">
            <a:avLst/>
          </a:prstGeom>
        </p:spPr>
      </p:pic>
    </p:spTree>
    <p:extLst>
      <p:ext uri="{BB962C8B-B14F-4D97-AF65-F5344CB8AC3E}">
        <p14:creationId xmlns:p14="http://schemas.microsoft.com/office/powerpoint/2010/main" val="3189076842"/>
      </p:ext>
    </p:extLst>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Glue Supports Spark</a:t>
            </a:r>
            <a:endParaRPr lang="en-US" sz="2000" dirty="0"/>
          </a:p>
        </p:txBody>
      </p:sp>
      <p:pic>
        <p:nvPicPr>
          <p:cNvPr id="4" name="Picture 3">
            <a:extLst>
              <a:ext uri="{FF2B5EF4-FFF2-40B4-BE49-F238E27FC236}">
                <a16:creationId xmlns:a16="http://schemas.microsoft.com/office/drawing/2014/main" id="{731DB4C8-6E66-2F42-9518-0454E5B9B050}"/>
              </a:ext>
            </a:extLst>
          </p:cNvPr>
          <p:cNvPicPr>
            <a:picLocks noChangeAspect="1"/>
          </p:cNvPicPr>
          <p:nvPr/>
        </p:nvPicPr>
        <p:blipFill>
          <a:blip r:embed="rId2"/>
          <a:stretch>
            <a:fillRect/>
          </a:stretch>
        </p:blipFill>
        <p:spPr>
          <a:xfrm>
            <a:off x="381000" y="1352550"/>
            <a:ext cx="7246666" cy="3200400"/>
          </a:xfrm>
          <a:prstGeom prst="rect">
            <a:avLst/>
          </a:prstGeom>
        </p:spPr>
      </p:pic>
      <p:sp>
        <p:nvSpPr>
          <p:cNvPr id="6" name="Rectangle 5">
            <a:extLst>
              <a:ext uri="{FF2B5EF4-FFF2-40B4-BE49-F238E27FC236}">
                <a16:creationId xmlns:a16="http://schemas.microsoft.com/office/drawing/2014/main" id="{298B1978-325A-2A40-ADD3-F65530AB5D61}"/>
              </a:ext>
            </a:extLst>
          </p:cNvPr>
          <p:cNvSpPr/>
          <p:nvPr/>
        </p:nvSpPr>
        <p:spPr>
          <a:xfrm>
            <a:off x="533400" y="429220"/>
            <a:ext cx="8077200" cy="830997"/>
          </a:xfrm>
          <a:prstGeom prst="rect">
            <a:avLst/>
          </a:prstGeom>
        </p:spPr>
        <p:txBody>
          <a:bodyPr wrap="square">
            <a:spAutoFit/>
          </a:bodyPr>
          <a:lstStyle/>
          <a:p>
            <a:r>
              <a:rPr lang="en-US" sz="1600" b="1" dirty="0">
                <a:solidFill>
                  <a:srgbClr val="232F3E"/>
                </a:solidFill>
                <a:latin typeface="AmazonEmber"/>
              </a:rPr>
              <a:t>AWS Glue</a:t>
            </a:r>
            <a:r>
              <a:rPr lang="en-US" sz="1600" dirty="0">
                <a:solidFill>
                  <a:srgbClr val="232F3E"/>
                </a:solidFill>
                <a:latin typeface="AmazonEmber"/>
              </a:rPr>
              <a:t> is a serverless data preparation service that makes it easy for data engineers, extract, transform, and load (ETL) developers, data analysts, and data scientists to extract, clean, enrich, normalize, and load data.</a:t>
            </a:r>
            <a:endParaRPr lang="en-US" sz="1600" dirty="0"/>
          </a:p>
        </p:txBody>
      </p:sp>
    </p:spTree>
    <p:extLst>
      <p:ext uri="{BB962C8B-B14F-4D97-AF65-F5344CB8AC3E}">
        <p14:creationId xmlns:p14="http://schemas.microsoft.com/office/powerpoint/2010/main" val="2236351082"/>
      </p:ext>
    </p:extLst>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2000" dirty="0"/>
              <a:t>Crawlers/Classifiers</a:t>
            </a:r>
            <a:endParaRPr lang="en-US" sz="1600" dirty="0"/>
          </a:p>
        </p:txBody>
      </p:sp>
      <p:pic>
        <p:nvPicPr>
          <p:cNvPr id="3" name="Picture 2">
            <a:extLst>
              <a:ext uri="{FF2B5EF4-FFF2-40B4-BE49-F238E27FC236}">
                <a16:creationId xmlns:a16="http://schemas.microsoft.com/office/drawing/2014/main" id="{ED5771A0-3BB4-E348-AA08-72AE76DBA784}"/>
              </a:ext>
            </a:extLst>
          </p:cNvPr>
          <p:cNvPicPr>
            <a:picLocks noChangeAspect="1"/>
          </p:cNvPicPr>
          <p:nvPr/>
        </p:nvPicPr>
        <p:blipFill>
          <a:blip r:embed="rId2"/>
          <a:stretch>
            <a:fillRect/>
          </a:stretch>
        </p:blipFill>
        <p:spPr>
          <a:xfrm>
            <a:off x="76199" y="971550"/>
            <a:ext cx="5812929" cy="3428019"/>
          </a:xfrm>
          <a:prstGeom prst="rect">
            <a:avLst/>
          </a:prstGeom>
        </p:spPr>
      </p:pic>
      <p:pic>
        <p:nvPicPr>
          <p:cNvPr id="4" name="Picture 3">
            <a:extLst>
              <a:ext uri="{FF2B5EF4-FFF2-40B4-BE49-F238E27FC236}">
                <a16:creationId xmlns:a16="http://schemas.microsoft.com/office/drawing/2014/main" id="{3456E33D-E266-7D4C-B442-A5B59C59A78B}"/>
              </a:ext>
            </a:extLst>
          </p:cNvPr>
          <p:cNvPicPr>
            <a:picLocks noChangeAspect="1"/>
          </p:cNvPicPr>
          <p:nvPr/>
        </p:nvPicPr>
        <p:blipFill>
          <a:blip r:embed="rId3"/>
          <a:stretch>
            <a:fillRect/>
          </a:stretch>
        </p:blipFill>
        <p:spPr>
          <a:xfrm>
            <a:off x="3124200" y="101918"/>
            <a:ext cx="5715000" cy="981539"/>
          </a:xfrm>
          <a:prstGeom prst="rect">
            <a:avLst/>
          </a:prstGeom>
        </p:spPr>
      </p:pic>
      <p:pic>
        <p:nvPicPr>
          <p:cNvPr id="8" name="Picture 7">
            <a:extLst>
              <a:ext uri="{FF2B5EF4-FFF2-40B4-BE49-F238E27FC236}">
                <a16:creationId xmlns:a16="http://schemas.microsoft.com/office/drawing/2014/main" id="{8F9552B1-B29F-D745-A7D1-B9CA1ED6E95D}"/>
              </a:ext>
            </a:extLst>
          </p:cNvPr>
          <p:cNvPicPr>
            <a:picLocks noChangeAspect="1"/>
          </p:cNvPicPr>
          <p:nvPr/>
        </p:nvPicPr>
        <p:blipFill>
          <a:blip r:embed="rId4"/>
          <a:stretch>
            <a:fillRect/>
          </a:stretch>
        </p:blipFill>
        <p:spPr>
          <a:xfrm>
            <a:off x="3598664" y="3105150"/>
            <a:ext cx="5523380" cy="893001"/>
          </a:xfrm>
          <a:prstGeom prst="rect">
            <a:avLst/>
          </a:prstGeom>
        </p:spPr>
      </p:pic>
    </p:spTree>
    <p:extLst>
      <p:ext uri="{BB962C8B-B14F-4D97-AF65-F5344CB8AC3E}">
        <p14:creationId xmlns:p14="http://schemas.microsoft.com/office/powerpoint/2010/main" val="1500182166"/>
      </p:ext>
    </p:extLst>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Transforms</a:t>
            </a:r>
            <a:endParaRPr lang="en-US" sz="2000" dirty="0"/>
          </a:p>
        </p:txBody>
      </p:sp>
      <p:pic>
        <p:nvPicPr>
          <p:cNvPr id="8" name="Picture 7">
            <a:extLst>
              <a:ext uri="{FF2B5EF4-FFF2-40B4-BE49-F238E27FC236}">
                <a16:creationId xmlns:a16="http://schemas.microsoft.com/office/drawing/2014/main" id="{83A5FF1A-A1DD-0149-B802-E107AE96FDA9}"/>
              </a:ext>
            </a:extLst>
          </p:cNvPr>
          <p:cNvPicPr>
            <a:picLocks noChangeAspect="1"/>
          </p:cNvPicPr>
          <p:nvPr/>
        </p:nvPicPr>
        <p:blipFill>
          <a:blip r:embed="rId2"/>
          <a:stretch>
            <a:fillRect/>
          </a:stretch>
        </p:blipFill>
        <p:spPr>
          <a:xfrm>
            <a:off x="228600" y="742950"/>
            <a:ext cx="8915400" cy="3379083"/>
          </a:xfrm>
          <a:prstGeom prst="rect">
            <a:avLst/>
          </a:prstGeom>
        </p:spPr>
      </p:pic>
    </p:spTree>
    <p:extLst>
      <p:ext uri="{BB962C8B-B14F-4D97-AF65-F5344CB8AC3E}">
        <p14:creationId xmlns:p14="http://schemas.microsoft.com/office/powerpoint/2010/main" val="435925759"/>
      </p:ext>
    </p:extLst>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Transforms</a:t>
            </a:r>
            <a:endParaRPr lang="en-US" sz="2000" dirty="0"/>
          </a:p>
        </p:txBody>
      </p:sp>
      <p:pic>
        <p:nvPicPr>
          <p:cNvPr id="3" name="Picture 2">
            <a:extLst>
              <a:ext uri="{FF2B5EF4-FFF2-40B4-BE49-F238E27FC236}">
                <a16:creationId xmlns:a16="http://schemas.microsoft.com/office/drawing/2014/main" id="{330E92A6-FC28-7B4C-92EC-1E3562D2400E}"/>
              </a:ext>
            </a:extLst>
          </p:cNvPr>
          <p:cNvPicPr>
            <a:picLocks noChangeAspect="1"/>
          </p:cNvPicPr>
          <p:nvPr/>
        </p:nvPicPr>
        <p:blipFill>
          <a:blip r:embed="rId2"/>
          <a:stretch>
            <a:fillRect/>
          </a:stretch>
        </p:blipFill>
        <p:spPr>
          <a:xfrm>
            <a:off x="215685" y="575818"/>
            <a:ext cx="8610600" cy="3991864"/>
          </a:xfrm>
          <a:prstGeom prst="rect">
            <a:avLst/>
          </a:prstGeom>
        </p:spPr>
      </p:pic>
    </p:spTree>
    <p:extLst>
      <p:ext uri="{BB962C8B-B14F-4D97-AF65-F5344CB8AC3E}">
        <p14:creationId xmlns:p14="http://schemas.microsoft.com/office/powerpoint/2010/main" val="4204959078"/>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6AE22-C834-544D-B4FC-C8A768468A4F}"/>
              </a:ext>
            </a:extLst>
          </p:cNvPr>
          <p:cNvSpPr txBox="1"/>
          <p:nvPr/>
        </p:nvSpPr>
        <p:spPr>
          <a:xfrm>
            <a:off x="3440216" y="1786920"/>
            <a:ext cx="2263568" cy="156966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Transactions</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Isolation</a:t>
            </a:r>
            <a:b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Recovery</a:t>
            </a:r>
          </a:p>
        </p:txBody>
      </p:sp>
      <p:pic>
        <p:nvPicPr>
          <p:cNvPr id="5" name="Picture 1" descr="16x9_grey.jpg">
            <a:extLst>
              <a:ext uri="{FF2B5EF4-FFF2-40B4-BE49-F238E27FC236}">
                <a16:creationId xmlns:a16="http://schemas.microsoft.com/office/drawing/2014/main" id="{81BA5A21-5B66-EEF5-B2C9-BC0FE26DD3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4724400"/>
          </a:xfrm>
          <a:prstGeom prst="rect">
            <a:avLst/>
          </a:prstGeom>
          <a:noFill/>
          <a:ln>
            <a:noFill/>
          </a:ln>
        </p:spPr>
      </p:pic>
      <p:sp>
        <p:nvSpPr>
          <p:cNvPr id="6" name="TextBox 8">
            <a:extLst>
              <a:ext uri="{FF2B5EF4-FFF2-40B4-BE49-F238E27FC236}">
                <a16:creationId xmlns:a16="http://schemas.microsoft.com/office/drawing/2014/main" id="{3CFF9C2C-E8D3-2980-2703-0B5B53B81EB1}"/>
              </a:ext>
            </a:extLst>
          </p:cNvPr>
          <p:cNvSpPr txBox="1">
            <a:spLocks noChangeArrowheads="1"/>
          </p:cNvSpPr>
          <p:nvPr/>
        </p:nvSpPr>
        <p:spPr bwMode="auto">
          <a:xfrm>
            <a:off x="0" y="1733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Calibri" charset="0"/>
                <a:ea typeface="ＭＳ Ｐゴシック" charset="-128"/>
                <a:cs typeface="+mn-cs"/>
              </a:rPr>
              <a:t>Locking</a:t>
            </a:r>
            <a:endParaRPr kumimoji="0" lang="en-US" altLang="en-US" sz="18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85691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E9F43-A76F-7840-834A-5885A23F246F}"/>
              </a:ext>
            </a:extLst>
          </p:cNvPr>
          <p:cNvSpPr>
            <a:spLocks noGrp="1"/>
          </p:cNvSpPr>
          <p:nvPr>
            <p:ph type="title"/>
          </p:nvPr>
        </p:nvSpPr>
        <p:spPr/>
        <p:txBody>
          <a:bodyPr/>
          <a:lstStyle/>
          <a:p>
            <a:r>
              <a:rPr lang="en-US" dirty="0"/>
              <a:t>Visual Tools </a:t>
            </a:r>
            <a:r>
              <a:rPr lang="en-US" sz="1600" dirty="0"/>
              <a:t>(There are similar tools for SQL, ETL, ... ...)</a:t>
            </a:r>
            <a:endParaRPr lang="en-US" dirty="0"/>
          </a:p>
        </p:txBody>
      </p:sp>
      <p:pic>
        <p:nvPicPr>
          <p:cNvPr id="5" name="Picture 4">
            <a:extLst>
              <a:ext uri="{FF2B5EF4-FFF2-40B4-BE49-F238E27FC236}">
                <a16:creationId xmlns:a16="http://schemas.microsoft.com/office/drawing/2014/main" id="{5C542E13-AA5C-B84D-8105-7612ECB13016}"/>
              </a:ext>
            </a:extLst>
          </p:cNvPr>
          <p:cNvPicPr>
            <a:picLocks noChangeAspect="1"/>
          </p:cNvPicPr>
          <p:nvPr/>
        </p:nvPicPr>
        <p:blipFill>
          <a:blip r:embed="rId2"/>
          <a:stretch>
            <a:fillRect/>
          </a:stretch>
        </p:blipFill>
        <p:spPr>
          <a:xfrm>
            <a:off x="190500" y="556899"/>
            <a:ext cx="8763000" cy="4029701"/>
          </a:xfrm>
          <a:prstGeom prst="rect">
            <a:avLst/>
          </a:prstGeom>
        </p:spPr>
      </p:pic>
    </p:spTree>
    <p:extLst>
      <p:ext uri="{BB962C8B-B14F-4D97-AF65-F5344CB8AC3E}">
        <p14:creationId xmlns:p14="http://schemas.microsoft.com/office/powerpoint/2010/main" val="1768554071"/>
      </p:ext>
    </p:extLst>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9D70F7-525F-0A48-865F-67B9FE4E0795}"/>
              </a:ext>
            </a:extLst>
          </p:cNvPr>
          <p:cNvSpPr>
            <a:spLocks noGrp="1"/>
          </p:cNvSpPr>
          <p:nvPr>
            <p:ph idx="1"/>
          </p:nvPr>
        </p:nvSpPr>
        <p:spPr/>
        <p:txBody>
          <a:bodyPr/>
          <a:lstStyle/>
          <a:p>
            <a:r>
              <a:rPr lang="en-US" sz="1800" dirty="0"/>
              <a:t>Consider the IMDB dataset. We should convert (other conversion needed)</a:t>
            </a:r>
          </a:p>
          <a:p>
            <a:endParaRPr lang="en-US" sz="1800" dirty="0"/>
          </a:p>
          <a:p>
            <a:endParaRPr lang="en-US" sz="1800" dirty="0"/>
          </a:p>
          <a:p>
            <a:endParaRPr lang="en-US" sz="1800" dirty="0"/>
          </a:p>
          <a:p>
            <a:endParaRPr lang="en-US" sz="1800" dirty="0"/>
          </a:p>
          <a:p>
            <a:endParaRPr lang="en-US" sz="1800" dirty="0"/>
          </a:p>
          <a:p>
            <a:r>
              <a:rPr lang="en-US" sz="1800" dirty="0"/>
              <a:t>To</a:t>
            </a:r>
          </a:p>
        </p:txBody>
      </p:sp>
      <p:sp>
        <p:nvSpPr>
          <p:cNvPr id="3" name="Title 2">
            <a:extLst>
              <a:ext uri="{FF2B5EF4-FFF2-40B4-BE49-F238E27FC236}">
                <a16:creationId xmlns:a16="http://schemas.microsoft.com/office/drawing/2014/main" id="{32E0E166-9279-2F4F-91AE-7CB381D0A2CD}"/>
              </a:ext>
            </a:extLst>
          </p:cNvPr>
          <p:cNvSpPr>
            <a:spLocks noGrp="1"/>
          </p:cNvSpPr>
          <p:nvPr>
            <p:ph type="title"/>
          </p:nvPr>
        </p:nvSpPr>
        <p:spPr/>
        <p:txBody>
          <a:bodyPr/>
          <a:lstStyle/>
          <a:p>
            <a:r>
              <a:rPr lang="en-US" dirty="0"/>
              <a:t>Conceptual Example</a:t>
            </a:r>
          </a:p>
        </p:txBody>
      </p:sp>
      <p:pic>
        <p:nvPicPr>
          <p:cNvPr id="5" name="Picture 4">
            <a:extLst>
              <a:ext uri="{FF2B5EF4-FFF2-40B4-BE49-F238E27FC236}">
                <a16:creationId xmlns:a16="http://schemas.microsoft.com/office/drawing/2014/main" id="{89B78337-9E78-C84E-AC32-EE4B9AF39ACB}"/>
              </a:ext>
            </a:extLst>
          </p:cNvPr>
          <p:cNvPicPr>
            <a:picLocks noChangeAspect="1"/>
          </p:cNvPicPr>
          <p:nvPr/>
        </p:nvPicPr>
        <p:blipFill>
          <a:blip r:embed="rId2"/>
          <a:stretch>
            <a:fillRect/>
          </a:stretch>
        </p:blipFill>
        <p:spPr>
          <a:xfrm>
            <a:off x="1267384" y="1200150"/>
            <a:ext cx="6477000" cy="1296542"/>
          </a:xfrm>
          <a:prstGeom prst="rect">
            <a:avLst/>
          </a:prstGeom>
        </p:spPr>
      </p:pic>
      <p:pic>
        <p:nvPicPr>
          <p:cNvPr id="6" name="Picture 5">
            <a:extLst>
              <a:ext uri="{FF2B5EF4-FFF2-40B4-BE49-F238E27FC236}">
                <a16:creationId xmlns:a16="http://schemas.microsoft.com/office/drawing/2014/main" id="{285A3345-4F7D-054B-A648-97FB951A4E9A}"/>
              </a:ext>
            </a:extLst>
          </p:cNvPr>
          <p:cNvPicPr>
            <a:picLocks noChangeAspect="1"/>
          </p:cNvPicPr>
          <p:nvPr/>
        </p:nvPicPr>
        <p:blipFill>
          <a:blip r:embed="rId3"/>
          <a:stretch>
            <a:fillRect/>
          </a:stretch>
        </p:blipFill>
        <p:spPr>
          <a:xfrm>
            <a:off x="172570" y="3070593"/>
            <a:ext cx="2349500" cy="1384300"/>
          </a:xfrm>
          <a:prstGeom prst="rect">
            <a:avLst/>
          </a:prstGeom>
        </p:spPr>
      </p:pic>
      <p:pic>
        <p:nvPicPr>
          <p:cNvPr id="7" name="Picture 6">
            <a:extLst>
              <a:ext uri="{FF2B5EF4-FFF2-40B4-BE49-F238E27FC236}">
                <a16:creationId xmlns:a16="http://schemas.microsoft.com/office/drawing/2014/main" id="{E8E683BE-CE96-954C-AA96-D4CAC5F3825A}"/>
              </a:ext>
            </a:extLst>
          </p:cNvPr>
          <p:cNvPicPr>
            <a:picLocks noChangeAspect="1"/>
          </p:cNvPicPr>
          <p:nvPr/>
        </p:nvPicPr>
        <p:blipFill>
          <a:blip r:embed="rId4"/>
          <a:stretch>
            <a:fillRect/>
          </a:stretch>
        </p:blipFill>
        <p:spPr>
          <a:xfrm>
            <a:off x="7010400" y="2876550"/>
            <a:ext cx="1705595" cy="1752600"/>
          </a:xfrm>
          <a:prstGeom prst="rect">
            <a:avLst/>
          </a:prstGeom>
        </p:spPr>
      </p:pic>
      <p:pic>
        <p:nvPicPr>
          <p:cNvPr id="9" name="Picture 8">
            <a:extLst>
              <a:ext uri="{FF2B5EF4-FFF2-40B4-BE49-F238E27FC236}">
                <a16:creationId xmlns:a16="http://schemas.microsoft.com/office/drawing/2014/main" id="{25706A9D-DD8D-7043-A5B3-D26E24D91F3D}"/>
              </a:ext>
            </a:extLst>
          </p:cNvPr>
          <p:cNvPicPr>
            <a:picLocks noChangeAspect="1"/>
          </p:cNvPicPr>
          <p:nvPr/>
        </p:nvPicPr>
        <p:blipFill>
          <a:blip r:embed="rId5"/>
          <a:stretch>
            <a:fillRect/>
          </a:stretch>
        </p:blipFill>
        <p:spPr>
          <a:xfrm>
            <a:off x="3811920" y="3025610"/>
            <a:ext cx="1520160" cy="1600520"/>
          </a:xfrm>
          <a:prstGeom prst="rect">
            <a:avLst/>
          </a:prstGeom>
        </p:spPr>
      </p:pic>
    </p:spTree>
    <p:extLst>
      <p:ext uri="{BB962C8B-B14F-4D97-AF65-F5344CB8AC3E}">
        <p14:creationId xmlns:p14="http://schemas.microsoft.com/office/powerpoint/2010/main" val="1101505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E2CBA-1C87-8048-8B31-3393054C3A76}"/>
              </a:ext>
            </a:extLst>
          </p:cNvPr>
          <p:cNvSpPr>
            <a:spLocks noGrp="1"/>
          </p:cNvSpPr>
          <p:nvPr>
            <p:ph idx="1"/>
          </p:nvPr>
        </p:nvSpPr>
        <p:spPr>
          <a:xfrm>
            <a:off x="152400" y="4019550"/>
            <a:ext cx="8839200" cy="609600"/>
          </a:xfrm>
        </p:spPr>
        <p:txBody>
          <a:bodyPr/>
          <a:lstStyle/>
          <a:p>
            <a:r>
              <a:rPr lang="en-US" sz="1400" dirty="0"/>
              <a:t>Input is a dataset and column ID</a:t>
            </a:r>
          </a:p>
          <a:p>
            <a:r>
              <a:rPr lang="en-US" sz="1400" dirty="0"/>
              <a:t>Output is three datasets: dataset with column removed, table of distinct column values, associative entity.</a:t>
            </a:r>
          </a:p>
        </p:txBody>
      </p:sp>
      <p:sp>
        <p:nvSpPr>
          <p:cNvPr id="3" name="Title 2">
            <a:extLst>
              <a:ext uri="{FF2B5EF4-FFF2-40B4-BE49-F238E27FC236}">
                <a16:creationId xmlns:a16="http://schemas.microsoft.com/office/drawing/2014/main" id="{6A43E705-91C4-F941-AA63-50524BA675B1}"/>
              </a:ext>
            </a:extLst>
          </p:cNvPr>
          <p:cNvSpPr>
            <a:spLocks noGrp="1"/>
          </p:cNvSpPr>
          <p:nvPr>
            <p:ph type="title"/>
          </p:nvPr>
        </p:nvSpPr>
        <p:spPr/>
        <p:txBody>
          <a:bodyPr/>
          <a:lstStyle/>
          <a:p>
            <a:r>
              <a:rPr lang="en-US" dirty="0"/>
              <a:t>A New Algebraic Operator</a:t>
            </a:r>
          </a:p>
        </p:txBody>
      </p:sp>
      <p:pic>
        <p:nvPicPr>
          <p:cNvPr id="4" name="Picture 3">
            <a:extLst>
              <a:ext uri="{FF2B5EF4-FFF2-40B4-BE49-F238E27FC236}">
                <a16:creationId xmlns:a16="http://schemas.microsoft.com/office/drawing/2014/main" id="{22E6A2B7-CD97-E84E-91FB-AC43D74E4B00}"/>
              </a:ext>
            </a:extLst>
          </p:cNvPr>
          <p:cNvPicPr>
            <a:picLocks noChangeAspect="1"/>
          </p:cNvPicPr>
          <p:nvPr/>
        </p:nvPicPr>
        <p:blipFill>
          <a:blip r:embed="rId2"/>
          <a:stretch>
            <a:fillRect/>
          </a:stretch>
        </p:blipFill>
        <p:spPr>
          <a:xfrm>
            <a:off x="533400" y="514350"/>
            <a:ext cx="7989046" cy="3571436"/>
          </a:xfrm>
          <a:prstGeom prst="rect">
            <a:avLst/>
          </a:prstGeom>
        </p:spPr>
      </p:pic>
      <p:sp>
        <p:nvSpPr>
          <p:cNvPr id="2" name="TextBox 1">
            <a:extLst>
              <a:ext uri="{FF2B5EF4-FFF2-40B4-BE49-F238E27FC236}">
                <a16:creationId xmlns:a16="http://schemas.microsoft.com/office/drawing/2014/main" id="{61B63E95-A268-A941-9EEE-50E00D95E648}"/>
              </a:ext>
            </a:extLst>
          </p:cNvPr>
          <p:cNvSpPr txBox="1"/>
          <p:nvPr/>
        </p:nvSpPr>
        <p:spPr>
          <a:xfrm>
            <a:off x="152400" y="2647950"/>
            <a:ext cx="1920206" cy="738664"/>
          </a:xfrm>
          <a:prstGeom prst="rect">
            <a:avLst/>
          </a:prstGeom>
          <a:noFill/>
        </p:spPr>
        <p:txBody>
          <a:bodyPr wrap="none" rtlCol="0">
            <a:spAutoFit/>
          </a:bodyPr>
          <a:lstStyle/>
          <a:p>
            <a:pPr algn="ctr"/>
            <a:r>
              <a:rPr lang="en-US" sz="1400" dirty="0">
                <a:solidFill>
                  <a:srgbClr val="FF0000"/>
                </a:solidFill>
              </a:rPr>
              <a:t>Parallelism level is</a:t>
            </a:r>
            <a:br>
              <a:rPr lang="en-US" sz="1400" dirty="0">
                <a:solidFill>
                  <a:srgbClr val="FF0000"/>
                </a:solidFill>
              </a:rPr>
            </a:br>
            <a:r>
              <a:rPr lang="en-US" sz="1400" dirty="0">
                <a:solidFill>
                  <a:srgbClr val="FF0000"/>
                </a:solidFill>
              </a:rPr>
              <a:t>3 simultaneous services</a:t>
            </a:r>
            <a:br>
              <a:rPr lang="en-US" sz="1400" dirty="0">
                <a:solidFill>
                  <a:srgbClr val="FF0000"/>
                </a:solidFill>
              </a:rPr>
            </a:br>
            <a:r>
              <a:rPr lang="en-US" sz="1400" dirty="0">
                <a:solidFill>
                  <a:srgbClr val="FF0000"/>
                </a:solidFill>
              </a:rPr>
              <a:t>at each stage.</a:t>
            </a:r>
          </a:p>
        </p:txBody>
      </p:sp>
    </p:spTree>
    <p:extLst>
      <p:ext uri="{BB962C8B-B14F-4D97-AF65-F5344CB8AC3E}">
        <p14:creationId xmlns:p14="http://schemas.microsoft.com/office/powerpoint/2010/main" val="4248949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OLAP</a:t>
            </a:r>
          </a:p>
        </p:txBody>
      </p:sp>
      <p:sp>
        <p:nvSpPr>
          <p:cNvPr id="2" name="TextBox 9">
            <a:extLst>
              <a:ext uri="{FF2B5EF4-FFF2-40B4-BE49-F238E27FC236}">
                <a16:creationId xmlns:a16="http://schemas.microsoft.com/office/drawing/2014/main" id="{C9250FC6-BCC2-D414-D27D-64316B81233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 Lecture 12: Module II (5), NoSQL (5), Big Data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1928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Analysis and OLAP</a:t>
            </a:r>
          </a:p>
        </p:txBody>
      </p:sp>
      <p:sp>
        <p:nvSpPr>
          <p:cNvPr id="65538" name="Rectangle 3"/>
          <p:cNvSpPr>
            <a:spLocks noGrp="1" noChangeArrowheads="1"/>
          </p:cNvSpPr>
          <p:nvPr>
            <p:ph idx="1"/>
          </p:nvPr>
        </p:nvSpPr>
        <p:spPr/>
        <p:txBody>
          <a:bodyPr/>
          <a:lstStyle/>
          <a:p>
            <a:r>
              <a:rPr lang="en-US" altLang="en-US" b="1" dirty="0">
                <a:solidFill>
                  <a:srgbClr val="002060"/>
                </a:solidFill>
              </a:rPr>
              <a:t>Online Analytical Processing (OLAP)</a:t>
            </a:r>
          </a:p>
          <a:p>
            <a:pPr lvl="1"/>
            <a:r>
              <a:rPr lang="en-US" altLang="en-US" dirty="0"/>
              <a:t>Interactive analysis of data, allowing data to be summarized and viewed in different ways in an online fashion (with negligible delay)</a:t>
            </a:r>
          </a:p>
          <a:p>
            <a:r>
              <a:rPr lang="en-US" altLang="en-US" dirty="0"/>
              <a:t>We use the following relation to illustrate OLAP concepts</a:t>
            </a:r>
          </a:p>
          <a:p>
            <a:pPr lvl="1"/>
            <a:r>
              <a:rPr lang="en-US" altLang="en-US" dirty="0"/>
              <a:t> </a:t>
            </a:r>
            <a:r>
              <a:rPr lang="en-US" i="1" dirty="0"/>
              <a:t>sales </a:t>
            </a:r>
            <a:r>
              <a:rPr lang="en-US" dirty="0"/>
              <a:t>(</a:t>
            </a:r>
            <a:r>
              <a:rPr lang="en-US" i="1" dirty="0" err="1"/>
              <a:t>item_name</a:t>
            </a:r>
            <a:r>
              <a:rPr lang="en-US" dirty="0"/>
              <a:t>, </a:t>
            </a:r>
            <a:r>
              <a:rPr lang="en-US" i="1" dirty="0"/>
              <a:t>color</a:t>
            </a:r>
            <a:r>
              <a:rPr lang="en-US" dirty="0"/>
              <a:t>, </a:t>
            </a:r>
            <a:r>
              <a:rPr lang="en-US" i="1" dirty="0" err="1"/>
              <a:t>clothes_size</a:t>
            </a:r>
            <a:r>
              <a:rPr lang="en-US" dirty="0"/>
              <a:t>, </a:t>
            </a:r>
            <a:r>
              <a:rPr lang="en-US" i="1" dirty="0"/>
              <a:t>quantity</a:t>
            </a:r>
            <a:r>
              <a:rPr lang="en-US" dirty="0"/>
              <a:t>) </a:t>
            </a:r>
          </a:p>
          <a:p>
            <a:pPr marL="342900" lvl="1" indent="0">
              <a:buNone/>
            </a:pPr>
            <a:r>
              <a:rPr lang="en-US" dirty="0"/>
              <a:t>This is a simplified version of the </a:t>
            </a:r>
            <a:r>
              <a:rPr lang="en-US" i="1" dirty="0"/>
              <a:t>sales</a:t>
            </a:r>
            <a:r>
              <a:rPr lang="en-US" dirty="0"/>
              <a:t> fact table joined with the dimension tables, and many attributes removed (and some renamed)</a:t>
            </a:r>
            <a:br>
              <a:rPr lang="en-US" dirty="0"/>
            </a:br>
            <a:endParaRPr lang="en-US" altLang="en-US" dirty="0"/>
          </a:p>
          <a:p>
            <a:endParaRPr lang="en-US" altLang="en-US" dirty="0"/>
          </a:p>
        </p:txBody>
      </p:sp>
    </p:spTree>
    <p:extLst>
      <p:ext uri="{BB962C8B-B14F-4D97-AF65-F5344CB8AC3E}">
        <p14:creationId xmlns:p14="http://schemas.microsoft.com/office/powerpoint/2010/main" val="2611054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sales relation </a:t>
            </a:r>
          </a:p>
        </p:txBody>
      </p:sp>
      <p:sp>
        <p:nvSpPr>
          <p:cNvPr id="66563" name="Text Box 4"/>
          <p:cNvSpPr txBox="1">
            <a:spLocks noChangeArrowheads="1"/>
          </p:cNvSpPr>
          <p:nvPr/>
        </p:nvSpPr>
        <p:spPr bwMode="auto">
          <a:xfrm>
            <a:off x="309562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4" name="Text Box 5"/>
          <p:cNvSpPr txBox="1">
            <a:spLocks noChangeArrowheads="1"/>
          </p:cNvSpPr>
          <p:nvPr/>
        </p:nvSpPr>
        <p:spPr bwMode="auto">
          <a:xfrm>
            <a:off x="3644503"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5" name="Text Box 6"/>
          <p:cNvSpPr txBox="1">
            <a:spLocks noChangeArrowheads="1"/>
          </p:cNvSpPr>
          <p:nvPr/>
        </p:nvSpPr>
        <p:spPr bwMode="auto">
          <a:xfrm>
            <a:off x="4143375" y="4443413"/>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
        <p:nvSpPr>
          <p:cNvPr id="66566" name="Text Box 7"/>
          <p:cNvSpPr txBox="1">
            <a:spLocks noChangeArrowheads="1"/>
          </p:cNvSpPr>
          <p:nvPr/>
        </p:nvSpPr>
        <p:spPr bwMode="auto">
          <a:xfrm>
            <a:off x="4791075" y="4436269"/>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pic>
        <p:nvPicPr>
          <p:cNvPr id="3" name="Graphic 2">
            <a:extLst>
              <a:ext uri="{FF2B5EF4-FFF2-40B4-BE49-F238E27FC236}">
                <a16:creationId xmlns:a16="http://schemas.microsoft.com/office/drawing/2014/main" id="{2F968E01-89C3-418C-B14F-67C3B7B0FA9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3460552" y="610790"/>
            <a:ext cx="2222897" cy="3950374"/>
          </a:xfrm>
          <a:prstGeom prst="rect">
            <a:avLst/>
          </a:prstGeom>
        </p:spPr>
      </p:pic>
      <p:cxnSp>
        <p:nvCxnSpPr>
          <p:cNvPr id="5" name="Straight Connector 4">
            <a:extLst>
              <a:ext uri="{FF2B5EF4-FFF2-40B4-BE49-F238E27FC236}">
                <a16:creationId xmlns:a16="http://schemas.microsoft.com/office/drawing/2014/main" id="{A9406F66-B02C-435A-B8CA-9748F05C74C8}"/>
              </a:ext>
            </a:extLst>
          </p:cNvPr>
          <p:cNvCxnSpPr/>
          <p:nvPr/>
        </p:nvCxnSpPr>
        <p:spPr bwMode="auto">
          <a:xfrm>
            <a:off x="3979069" y="4561163"/>
            <a:ext cx="0" cy="28944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7325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631731" y="9281"/>
            <a:ext cx="6369269" cy="521941"/>
          </a:xfrm>
        </p:spPr>
        <p:txBody>
          <a:bodyPr/>
          <a:lstStyle/>
          <a:p>
            <a:r>
              <a:rPr lang="en-US" altLang="en-US" dirty="0">
                <a:effectLst>
                  <a:outerShdw blurRad="38100" dist="38100" dir="2700000" algn="tl">
                    <a:srgbClr val="C0C0C0"/>
                  </a:outerShdw>
                </a:effectLst>
              </a:rPr>
              <a:t>Cross Tabulation of </a:t>
            </a:r>
            <a:r>
              <a:rPr lang="en-US" altLang="en-US" b="0" i="1" dirty="0">
                <a:effectLst>
                  <a:outerShdw blurRad="38100" dist="38100" dir="2700000" algn="tl">
                    <a:srgbClr val="C0C0C0"/>
                  </a:outerShdw>
                </a:effectLst>
              </a:rPr>
              <a:t>sales</a:t>
            </a:r>
            <a:r>
              <a:rPr lang="en-US" altLang="en-US" dirty="0">
                <a:effectLst>
                  <a:outerShdw blurRad="38100" dist="38100" dir="2700000" algn="tl">
                    <a:srgbClr val="C0C0C0"/>
                  </a:outerShdw>
                </a:effectLst>
              </a:rPr>
              <a:t> by </a:t>
            </a:r>
            <a:r>
              <a:rPr lang="en-US" altLang="en-US" b="0" i="1" dirty="0" err="1">
                <a:effectLst>
                  <a:outerShdw blurRad="38100" dist="38100" dir="2700000" algn="tl">
                    <a:srgbClr val="C0C0C0"/>
                  </a:outerShdw>
                </a:effectLst>
              </a:rPr>
              <a:t>item_name</a:t>
            </a:r>
            <a:r>
              <a:rPr lang="en-US" altLang="en-US" b="0" i="1" dirty="0">
                <a:effectLst>
                  <a:outerShdw blurRad="38100" dist="38100" dir="2700000" algn="tl">
                    <a:srgbClr val="C0C0C0"/>
                  </a:outerShdw>
                </a:effectLst>
              </a:rPr>
              <a:t> </a:t>
            </a:r>
            <a:r>
              <a:rPr lang="en-US" altLang="en-US" dirty="0">
                <a:effectLst>
                  <a:outerShdw blurRad="38100" dist="38100" dir="2700000" algn="tl">
                    <a:srgbClr val="C0C0C0"/>
                  </a:outerShdw>
                </a:effectLst>
              </a:rPr>
              <a:t>and </a:t>
            </a:r>
            <a:r>
              <a:rPr lang="en-US" altLang="en-US" b="0" i="1" dirty="0">
                <a:effectLst>
                  <a:outerShdw blurRad="38100" dist="38100" dir="2700000" algn="tl">
                    <a:srgbClr val="C0C0C0"/>
                  </a:outerShdw>
                </a:effectLst>
              </a:rPr>
              <a:t>color</a:t>
            </a:r>
          </a:p>
        </p:txBody>
      </p:sp>
      <p:sp>
        <p:nvSpPr>
          <p:cNvPr id="67586" name="Rectangle 3"/>
          <p:cNvSpPr>
            <a:spLocks noGrp="1" noChangeArrowheads="1"/>
          </p:cNvSpPr>
          <p:nvPr>
            <p:ph idx="1"/>
          </p:nvPr>
        </p:nvSpPr>
        <p:spPr>
          <a:xfrm>
            <a:off x="1631731" y="2865140"/>
            <a:ext cx="5809977" cy="1814598"/>
          </a:xfrm>
        </p:spPr>
        <p:txBody>
          <a:bodyPr/>
          <a:lstStyle/>
          <a:p>
            <a:r>
              <a:rPr lang="en-US" altLang="en-US" dirty="0"/>
              <a:t>The table above is an example of a </a:t>
            </a:r>
            <a:r>
              <a:rPr lang="en-US" altLang="en-US" b="1" dirty="0">
                <a:solidFill>
                  <a:srgbClr val="002060"/>
                </a:solidFill>
              </a:rPr>
              <a:t>cross-tabulation</a:t>
            </a:r>
            <a:r>
              <a:rPr lang="en-US" altLang="en-US" dirty="0">
                <a:solidFill>
                  <a:srgbClr val="000099"/>
                </a:solidFill>
              </a:rPr>
              <a:t> </a:t>
            </a:r>
            <a:r>
              <a:rPr lang="en-US" altLang="en-US" dirty="0"/>
              <a:t>(</a:t>
            </a:r>
            <a:r>
              <a:rPr lang="en-US" altLang="en-US" b="1" dirty="0">
                <a:solidFill>
                  <a:srgbClr val="002060"/>
                </a:solidFill>
              </a:rPr>
              <a:t>cross-tab</a:t>
            </a:r>
            <a:r>
              <a:rPr lang="en-US" altLang="en-US" dirty="0"/>
              <a:t>), also referred to as a </a:t>
            </a:r>
            <a:r>
              <a:rPr lang="en-US" altLang="en-US" b="1" dirty="0">
                <a:solidFill>
                  <a:srgbClr val="002060"/>
                </a:solidFill>
              </a:rPr>
              <a:t>pivot-table</a:t>
            </a:r>
            <a:r>
              <a:rPr lang="en-US" altLang="en-US" dirty="0"/>
              <a:t>.</a:t>
            </a:r>
          </a:p>
          <a:p>
            <a:pPr lvl="1"/>
            <a:r>
              <a:rPr lang="en-US" altLang="en-US" dirty="0"/>
              <a:t>Values for one of the dimension attributes form the row headers</a:t>
            </a:r>
          </a:p>
          <a:p>
            <a:pPr lvl="1"/>
            <a:r>
              <a:rPr lang="en-US" altLang="en-US" dirty="0"/>
              <a:t>Values for another dimension attribute form the column headers</a:t>
            </a:r>
          </a:p>
          <a:p>
            <a:pPr lvl="1"/>
            <a:r>
              <a:rPr lang="en-US" altLang="en-US" dirty="0"/>
              <a:t>Other dimension attributes are listed on top</a:t>
            </a:r>
          </a:p>
          <a:p>
            <a:pPr lvl="1"/>
            <a:r>
              <a:rPr lang="en-US" altLang="en-US" dirty="0"/>
              <a:t>Values in individual cells are (aggregates of) the values of the </a:t>
            </a:r>
            <a:br>
              <a:rPr lang="en-US" altLang="en-US" dirty="0"/>
            </a:br>
            <a:r>
              <a:rPr lang="en-US" altLang="en-US" dirty="0"/>
              <a:t>dimension attributes that specify the cell.</a:t>
            </a:r>
          </a:p>
        </p:txBody>
      </p:sp>
      <p:pic>
        <p:nvPicPr>
          <p:cNvPr id="675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099" y="796156"/>
            <a:ext cx="4142351" cy="186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773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Data Cube</a:t>
            </a:r>
          </a:p>
        </p:txBody>
      </p:sp>
      <p:sp>
        <p:nvSpPr>
          <p:cNvPr id="2" name="Content Placeholder 1">
            <a:extLst>
              <a:ext uri="{FF2B5EF4-FFF2-40B4-BE49-F238E27FC236}">
                <a16:creationId xmlns:a16="http://schemas.microsoft.com/office/drawing/2014/main" id="{58382D0F-CF6A-4640-9BEC-A14A6562B0AE}"/>
              </a:ext>
            </a:extLst>
          </p:cNvPr>
          <p:cNvSpPr>
            <a:spLocks noGrp="1"/>
          </p:cNvSpPr>
          <p:nvPr>
            <p:ph idx="1"/>
          </p:nvPr>
        </p:nvSpPr>
        <p:spPr>
          <a:xfrm>
            <a:off x="1640681" y="826873"/>
            <a:ext cx="5834318" cy="1050743"/>
          </a:xfrm>
        </p:spPr>
        <p:txBody>
          <a:bodyPr/>
          <a:lstStyle/>
          <a:p>
            <a:r>
              <a:rPr lang="en-US" dirty="0"/>
              <a:t>A </a:t>
            </a:r>
            <a:r>
              <a:rPr lang="en-US" b="1" dirty="0">
                <a:solidFill>
                  <a:srgbClr val="002060"/>
                </a:solidFill>
              </a:rPr>
              <a:t>data cube</a:t>
            </a:r>
            <a:r>
              <a:rPr lang="en-US" dirty="0">
                <a:solidFill>
                  <a:srgbClr val="002060"/>
                </a:solidFill>
              </a:rPr>
              <a:t> </a:t>
            </a:r>
            <a:r>
              <a:rPr lang="en-US" dirty="0"/>
              <a:t>is a multidimensional generalization of a cross-tab</a:t>
            </a:r>
          </a:p>
          <a:p>
            <a:r>
              <a:rPr lang="en-US" dirty="0"/>
              <a:t>Can have n  dimensions; we show 3 below </a:t>
            </a:r>
          </a:p>
          <a:p>
            <a:r>
              <a:rPr lang="en-US" dirty="0"/>
              <a:t>Cross-tabs can be used as views on a data cube</a:t>
            </a:r>
          </a:p>
          <a:p>
            <a:endParaRPr lang="en-IN" dirty="0"/>
          </a:p>
        </p:txBody>
      </p:sp>
      <p:sp>
        <p:nvSpPr>
          <p:cNvPr id="68610" name="Rectangle 3"/>
          <p:cNvSpPr>
            <a:spLocks noChangeArrowheads="1"/>
          </p:cNvSpPr>
          <p:nvPr/>
        </p:nvSpPr>
        <p:spPr bwMode="auto">
          <a:xfrm>
            <a:off x="1457326" y="379452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8611" name="Rectangle 4"/>
          <p:cNvSpPr>
            <a:spLocks noChangeArrowheads="1"/>
          </p:cNvSpPr>
          <p:nvPr/>
        </p:nvSpPr>
        <p:spPr bwMode="auto">
          <a:xfrm>
            <a:off x="1809750" y="704850"/>
            <a:ext cx="5922169" cy="71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5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4" name="Graphic 3">
            <a:extLst>
              <a:ext uri="{FF2B5EF4-FFF2-40B4-BE49-F238E27FC236}">
                <a16:creationId xmlns:a16="http://schemas.microsoft.com/office/drawing/2014/main" id="{BAE5197E-3FB0-44A0-B2ED-F826BD880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5682" y="1934936"/>
            <a:ext cx="4357270" cy="2959895"/>
          </a:xfrm>
          <a:prstGeom prst="rect">
            <a:avLst/>
          </a:prstGeom>
        </p:spPr>
      </p:pic>
    </p:spTree>
    <p:extLst>
      <p:ext uri="{BB962C8B-B14F-4D97-AF65-F5344CB8AC3E}">
        <p14:creationId xmlns:p14="http://schemas.microsoft.com/office/powerpoint/2010/main" val="24181928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Online Analytical Processing Operations</a:t>
            </a:r>
          </a:p>
        </p:txBody>
      </p:sp>
      <p:sp>
        <p:nvSpPr>
          <p:cNvPr id="77826" name="Rectangle 3"/>
          <p:cNvSpPr>
            <a:spLocks noGrp="1" noChangeArrowheads="1"/>
          </p:cNvSpPr>
          <p:nvPr>
            <p:ph idx="1"/>
          </p:nvPr>
        </p:nvSpPr>
        <p:spPr>
          <a:xfrm>
            <a:off x="1657350" y="826873"/>
            <a:ext cx="5882294" cy="3261294"/>
          </a:xfrm>
        </p:spPr>
        <p:txBody>
          <a:bodyPr/>
          <a:lstStyle/>
          <a:p>
            <a:r>
              <a:rPr lang="en-US" altLang="en-US" b="1" dirty="0">
                <a:solidFill>
                  <a:srgbClr val="002060"/>
                </a:solidFill>
              </a:rPr>
              <a:t>Pivoting</a:t>
            </a:r>
            <a:r>
              <a:rPr lang="en-US" altLang="en-US" b="1" dirty="0">
                <a:solidFill>
                  <a:srgbClr val="000099"/>
                </a:solidFill>
              </a:rPr>
              <a:t>:</a:t>
            </a:r>
            <a:r>
              <a:rPr lang="en-US" altLang="en-US" dirty="0">
                <a:solidFill>
                  <a:schemeClr val="tx2"/>
                </a:solidFill>
              </a:rPr>
              <a:t> </a:t>
            </a:r>
            <a:r>
              <a:rPr lang="en-US" altLang="en-US" dirty="0"/>
              <a:t>changing the dimensions used in a cross-tab</a:t>
            </a:r>
          </a:p>
          <a:p>
            <a:pPr lvl="1"/>
            <a:r>
              <a:rPr lang="en-US" altLang="en-US" dirty="0"/>
              <a:t>E.g., moving colors to column names</a:t>
            </a:r>
          </a:p>
          <a:p>
            <a:r>
              <a:rPr lang="en-US" altLang="en-US" b="1" dirty="0">
                <a:solidFill>
                  <a:srgbClr val="002060"/>
                </a:solidFill>
              </a:rPr>
              <a:t>Slicing</a:t>
            </a:r>
            <a:r>
              <a:rPr lang="en-US" altLang="en-US" b="1" dirty="0">
                <a:solidFill>
                  <a:srgbClr val="000099"/>
                </a:solidFill>
              </a:rPr>
              <a:t>:</a:t>
            </a:r>
            <a:r>
              <a:rPr lang="en-US" altLang="en-US" dirty="0"/>
              <a:t> creating a cross-tab for fixed values only</a:t>
            </a:r>
            <a:endParaRPr lang="en-US" altLang="en-US" b="1" dirty="0"/>
          </a:p>
          <a:p>
            <a:pPr lvl="1"/>
            <a:r>
              <a:rPr lang="en-US" altLang="en-US" dirty="0"/>
              <a:t>E.g., fixing color to white and size to small</a:t>
            </a:r>
          </a:p>
          <a:p>
            <a:pPr lvl="1"/>
            <a:r>
              <a:rPr lang="en-US" altLang="en-US" dirty="0"/>
              <a:t>Sometimes called </a:t>
            </a:r>
            <a:r>
              <a:rPr lang="en-US" altLang="en-US" b="1" dirty="0">
                <a:solidFill>
                  <a:srgbClr val="002060"/>
                </a:solidFill>
              </a:rPr>
              <a:t>dicing</a:t>
            </a:r>
            <a:r>
              <a:rPr lang="en-US" altLang="en-US" dirty="0"/>
              <a:t>, particularly when values for multiple dimensions are fixed.</a:t>
            </a:r>
          </a:p>
          <a:p>
            <a:r>
              <a:rPr lang="en-US" altLang="en-US" b="1" dirty="0">
                <a:solidFill>
                  <a:srgbClr val="002060"/>
                </a:solidFill>
              </a:rPr>
              <a:t>Rollup</a:t>
            </a:r>
            <a:r>
              <a:rPr lang="en-US" altLang="en-US" b="1" dirty="0">
                <a:solidFill>
                  <a:srgbClr val="000099"/>
                </a:solidFill>
              </a:rPr>
              <a:t>:</a:t>
            </a:r>
            <a:r>
              <a:rPr lang="en-US" altLang="en-US" dirty="0"/>
              <a:t> moving from finer-granularity data to a coarser granularity</a:t>
            </a:r>
          </a:p>
          <a:p>
            <a:pPr lvl="1"/>
            <a:r>
              <a:rPr lang="en-US" altLang="en-US" dirty="0"/>
              <a:t>E.g., aggregating away an attribute</a:t>
            </a:r>
          </a:p>
          <a:p>
            <a:pPr lvl="1"/>
            <a:r>
              <a:rPr lang="en-US" altLang="en-US" dirty="0"/>
              <a:t>E.g., moving from aggregates by day to aggregates by month or year</a:t>
            </a:r>
          </a:p>
          <a:p>
            <a:r>
              <a:rPr lang="en-US" altLang="en-US" b="1" dirty="0">
                <a:solidFill>
                  <a:srgbClr val="002060"/>
                </a:solidFill>
              </a:rPr>
              <a:t>Drill down</a:t>
            </a:r>
            <a:r>
              <a:rPr lang="en-US" altLang="en-US" b="1" dirty="0">
                <a:solidFill>
                  <a:srgbClr val="000099"/>
                </a:solidFill>
              </a:rPr>
              <a:t>:</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451004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Hierarchies on Dimensions</a:t>
            </a:r>
          </a:p>
        </p:txBody>
      </p:sp>
      <p:sp>
        <p:nvSpPr>
          <p:cNvPr id="2" name="Content Placeholder 1">
            <a:extLst>
              <a:ext uri="{FF2B5EF4-FFF2-40B4-BE49-F238E27FC236}">
                <a16:creationId xmlns:a16="http://schemas.microsoft.com/office/drawing/2014/main" id="{E832A65C-9FC2-4C12-88AE-A0D7664BF9F1}"/>
              </a:ext>
            </a:extLst>
          </p:cNvPr>
          <p:cNvSpPr>
            <a:spLocks noGrp="1"/>
          </p:cNvSpPr>
          <p:nvPr>
            <p:ph idx="1"/>
          </p:nvPr>
        </p:nvSpPr>
        <p:spPr>
          <a:xfrm>
            <a:off x="1657350" y="826873"/>
            <a:ext cx="5837623" cy="4025979"/>
          </a:xfrm>
        </p:spPr>
        <p:txBody>
          <a:bodyPr/>
          <a:lstStyle/>
          <a:p>
            <a:r>
              <a:rPr lang="en-US" b="1" dirty="0">
                <a:solidFill>
                  <a:srgbClr val="002060"/>
                </a:solidFill>
              </a:rPr>
              <a:t>Hierarchy</a:t>
            </a:r>
            <a:r>
              <a:rPr lang="en-US" dirty="0"/>
              <a:t> on dimension attributes: lets dimensions be viewed at different levels of detail</a:t>
            </a:r>
          </a:p>
          <a:p>
            <a:r>
              <a:rPr lang="en-US" dirty="0"/>
              <a:t>E.g., the dimension </a:t>
            </a:r>
            <a:r>
              <a:rPr lang="en-US" i="1" dirty="0"/>
              <a:t>datetime</a:t>
            </a:r>
            <a:r>
              <a:rPr lang="en-US" dirty="0"/>
              <a:t> can be used to aggregate by hour of day, date, day of week, month, quarter or year</a:t>
            </a:r>
          </a:p>
          <a:p>
            <a:pPr marL="0" indent="0">
              <a:buNone/>
            </a:pPr>
            <a:endParaRPr lang="en-IN" dirty="0"/>
          </a:p>
        </p:txBody>
      </p:sp>
      <p:pic>
        <p:nvPicPr>
          <p:cNvPr id="3" name="Graphic 2">
            <a:extLst>
              <a:ext uri="{FF2B5EF4-FFF2-40B4-BE49-F238E27FC236}">
                <a16:creationId xmlns:a16="http://schemas.microsoft.com/office/drawing/2014/main" id="{124AE1D9-DC79-45CF-B687-11274D117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3800" y="1733550"/>
            <a:ext cx="4531545" cy="2980105"/>
          </a:xfrm>
          <a:prstGeom prst="rect">
            <a:avLst/>
          </a:prstGeom>
        </p:spPr>
      </p:pic>
      <p:pic>
        <p:nvPicPr>
          <p:cNvPr id="4" name="Picture 3">
            <a:extLst>
              <a:ext uri="{FF2B5EF4-FFF2-40B4-BE49-F238E27FC236}">
                <a16:creationId xmlns:a16="http://schemas.microsoft.com/office/drawing/2014/main" id="{CF05DC08-EB5B-744B-9A6C-455B12D6CFA2}"/>
              </a:ext>
            </a:extLst>
          </p:cNvPr>
          <p:cNvPicPr>
            <a:picLocks noChangeAspect="1"/>
          </p:cNvPicPr>
          <p:nvPr/>
        </p:nvPicPr>
        <p:blipFill>
          <a:blip r:embed="rId5"/>
          <a:stretch>
            <a:fillRect/>
          </a:stretch>
        </p:blipFill>
        <p:spPr>
          <a:xfrm>
            <a:off x="152400" y="2812706"/>
            <a:ext cx="2646153" cy="1666214"/>
          </a:xfrm>
          <a:prstGeom prst="rect">
            <a:avLst/>
          </a:prstGeom>
        </p:spPr>
      </p:pic>
      <p:sp>
        <p:nvSpPr>
          <p:cNvPr id="5" name="TextBox 4">
            <a:extLst>
              <a:ext uri="{FF2B5EF4-FFF2-40B4-BE49-F238E27FC236}">
                <a16:creationId xmlns:a16="http://schemas.microsoft.com/office/drawing/2014/main" id="{822A4D7E-3BF9-7541-BFDC-6719332AA396}"/>
              </a:ext>
            </a:extLst>
          </p:cNvPr>
          <p:cNvSpPr txBox="1"/>
          <p:nvPr/>
        </p:nvSpPr>
        <p:spPr>
          <a:xfrm>
            <a:off x="111747" y="2025591"/>
            <a:ext cx="3074560"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Another dimension could be ...</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Product category.</a:t>
            </a:r>
          </a:p>
        </p:txBody>
      </p:sp>
    </p:spTree>
    <p:extLst>
      <p:ext uri="{BB962C8B-B14F-4D97-AF65-F5344CB8AC3E}">
        <p14:creationId xmlns:p14="http://schemas.microsoft.com/office/powerpoint/2010/main" val="294851581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1662343" y="826873"/>
            <a:ext cx="5732756" cy="4025979"/>
          </a:xfrm>
        </p:spPr>
        <p:txBody>
          <a:bodyPr/>
          <a:lstStyle/>
          <a:p>
            <a:r>
              <a:rPr lang="en-US" altLang="en-US" dirty="0"/>
              <a:t>A lock is a mechanism to control concurrent access to a data item</a:t>
            </a:r>
          </a:p>
          <a:p>
            <a:r>
              <a:rPr lang="en-US" altLang="en-US" dirty="0"/>
              <a:t>Data items can be locked in two modes :</a:t>
            </a:r>
          </a:p>
          <a:p>
            <a:pPr>
              <a:buFont typeface="Monotype Sorts" charset="2"/>
              <a:buNone/>
            </a:pPr>
            <a:r>
              <a:rPr lang="en-US" altLang="en-US" i="1" dirty="0"/>
              <a:t>    </a:t>
            </a:r>
            <a:r>
              <a:rPr lang="en-US" altLang="en-US" dirty="0"/>
              <a:t>1</a:t>
            </a:r>
            <a:r>
              <a:rPr lang="en-US" altLang="en-US" i="1" dirty="0"/>
              <a:t>.  </a:t>
            </a:r>
            <a:r>
              <a:rPr lang="en-US" altLang="en-US" b="1" dirty="0">
                <a:solidFill>
                  <a:srgbClr val="002060"/>
                </a:solidFill>
              </a:rPr>
              <a:t>exclusive</a:t>
            </a:r>
            <a:r>
              <a:rPr lang="en-US" altLang="en-US" i="1" dirty="0"/>
              <a:t> (X) mode</a:t>
            </a:r>
            <a:r>
              <a:rPr lang="en-US" altLang="en-US" dirty="0"/>
              <a:t>. Data item can be both read as well  as   </a:t>
            </a:r>
          </a:p>
          <a:p>
            <a:pPr>
              <a:lnSpc>
                <a:spcPct val="60000"/>
              </a:lnSpc>
              <a:buFont typeface="Monotype Sorts" charset="2"/>
              <a:buNone/>
            </a:pPr>
            <a:r>
              <a:rPr lang="en-US" altLang="en-US" dirty="0"/>
              <a:t>         written. X-lock is requested using </a:t>
            </a:r>
            <a:r>
              <a:rPr lang="en-US" altLang="en-US" b="1" dirty="0"/>
              <a:t> lock-X</a:t>
            </a:r>
            <a:r>
              <a:rPr lang="en-US" altLang="en-US" dirty="0"/>
              <a:t> instruction.</a:t>
            </a:r>
          </a:p>
          <a:p>
            <a:pPr>
              <a:buFont typeface="Monotype Sorts" charset="2"/>
              <a:buNone/>
            </a:pPr>
            <a:r>
              <a:rPr lang="en-US" altLang="en-US" i="1" dirty="0"/>
              <a:t>    </a:t>
            </a:r>
            <a:r>
              <a:rPr lang="en-US" altLang="en-US" dirty="0"/>
              <a:t>2</a:t>
            </a:r>
            <a:r>
              <a:rPr lang="en-US" altLang="en-US" i="1" dirty="0"/>
              <a:t>.  </a:t>
            </a:r>
            <a:r>
              <a:rPr lang="en-US" altLang="en-US" b="1" dirty="0">
                <a:solidFill>
                  <a:srgbClr val="002060"/>
                </a:solidFill>
              </a:rPr>
              <a:t>shared</a:t>
            </a:r>
            <a:r>
              <a:rPr lang="en-US" altLang="en-US" i="1" dirty="0"/>
              <a:t> (S) mode</a:t>
            </a:r>
            <a:r>
              <a:rPr lang="en-US" altLang="en-US" dirty="0"/>
              <a:t>. Data item can only be read. S-lock is          </a:t>
            </a:r>
          </a:p>
          <a:p>
            <a:pPr>
              <a:lnSpc>
                <a:spcPct val="60000"/>
              </a:lnSpc>
              <a:buFont typeface="Monotype Sorts" charset="2"/>
              <a:buNone/>
            </a:pPr>
            <a:r>
              <a:rPr lang="en-US" altLang="en-US" dirty="0"/>
              <a:t>         requested using </a:t>
            </a:r>
            <a:r>
              <a:rPr lang="en-US" altLang="en-US" b="1" dirty="0"/>
              <a:t> lock-S</a:t>
            </a:r>
            <a:r>
              <a:rPr lang="en-US" altLang="en-US" dirty="0"/>
              <a:t> instruction.</a:t>
            </a:r>
          </a:p>
          <a:p>
            <a:pPr>
              <a:lnSpc>
                <a:spcPct val="110000"/>
              </a:lnSpc>
            </a:pPr>
            <a:r>
              <a:rPr lang="en-US" altLang="en-US" dirty="0"/>
              <a:t>Lock requests are made to concurrency-control manager. Transaction can proceed only after request is granted.</a:t>
            </a:r>
          </a:p>
        </p:txBody>
      </p:sp>
    </p:spTree>
    <p:extLst>
      <p:ext uri="{BB962C8B-B14F-4D97-AF65-F5344CB8AC3E}">
        <p14:creationId xmlns:p14="http://schemas.microsoft.com/office/powerpoint/2010/main" val="774165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8A215DF-C3BE-6BD2-C063-4FF66C9289D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36A2FC5-33E0-CE42-8574-B4012DBBBA59}"/>
              </a:ext>
            </a:extLst>
          </p:cNvPr>
          <p:cNvSpPr>
            <a:spLocks noGrp="1"/>
          </p:cNvSpPr>
          <p:nvPr>
            <p:ph type="title"/>
          </p:nvPr>
        </p:nvSpPr>
        <p:spPr/>
        <p:txBody>
          <a:bodyPr/>
          <a:lstStyle/>
          <a:p>
            <a:r>
              <a:rPr lang="en-US" dirty="0"/>
              <a:t>Another Dimension Example – Product Categories</a:t>
            </a:r>
          </a:p>
        </p:txBody>
      </p:sp>
      <p:graphicFrame>
        <p:nvGraphicFramePr>
          <p:cNvPr id="5" name="Diagram 4">
            <a:extLst>
              <a:ext uri="{FF2B5EF4-FFF2-40B4-BE49-F238E27FC236}">
                <a16:creationId xmlns:a16="http://schemas.microsoft.com/office/drawing/2014/main" id="{76507D23-C5E4-E641-89A5-115060D7B1D5}"/>
              </a:ext>
            </a:extLst>
          </p:cNvPr>
          <p:cNvGraphicFramePr/>
          <p:nvPr/>
        </p:nvGraphicFramePr>
        <p:xfrm>
          <a:off x="1219200" y="583098"/>
          <a:ext cx="6298002" cy="3977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989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80AC-972D-5F4D-AFB9-32BC07AD6139}"/>
              </a:ext>
            </a:extLst>
          </p:cNvPr>
          <p:cNvSpPr>
            <a:spLocks noGrp="1"/>
          </p:cNvSpPr>
          <p:nvPr>
            <p:ph type="title"/>
          </p:nvPr>
        </p:nvSpPr>
        <p:spPr/>
        <p:txBody>
          <a:bodyPr/>
          <a:lstStyle/>
          <a:p>
            <a:r>
              <a:rPr lang="en-US" dirty="0"/>
              <a:t>Facts and Dimensions</a:t>
            </a:r>
          </a:p>
        </p:txBody>
      </p:sp>
      <p:pic>
        <p:nvPicPr>
          <p:cNvPr id="4" name="Picture 3">
            <a:extLst>
              <a:ext uri="{FF2B5EF4-FFF2-40B4-BE49-F238E27FC236}">
                <a16:creationId xmlns:a16="http://schemas.microsoft.com/office/drawing/2014/main" id="{AD9398F5-455A-8042-8895-C8928801F10D}"/>
              </a:ext>
            </a:extLst>
          </p:cNvPr>
          <p:cNvPicPr>
            <a:picLocks noChangeAspect="1"/>
          </p:cNvPicPr>
          <p:nvPr/>
        </p:nvPicPr>
        <p:blipFill>
          <a:blip r:embed="rId2"/>
          <a:stretch>
            <a:fillRect/>
          </a:stretch>
        </p:blipFill>
        <p:spPr>
          <a:xfrm>
            <a:off x="2119909" y="796159"/>
            <a:ext cx="4904182" cy="3789965"/>
          </a:xfrm>
          <a:prstGeom prst="rect">
            <a:avLst/>
          </a:prstGeom>
        </p:spPr>
      </p:pic>
    </p:spTree>
    <p:extLst>
      <p:ext uri="{BB962C8B-B14F-4D97-AF65-F5344CB8AC3E}">
        <p14:creationId xmlns:p14="http://schemas.microsoft.com/office/powerpoint/2010/main" val="22530026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FA75-162E-E545-802F-92B70D359004}"/>
              </a:ext>
            </a:extLst>
          </p:cNvPr>
          <p:cNvSpPr>
            <a:spLocks noGrp="1"/>
          </p:cNvSpPr>
          <p:nvPr>
            <p:ph type="title"/>
          </p:nvPr>
        </p:nvSpPr>
        <p:spPr/>
        <p:txBody>
          <a:bodyPr/>
          <a:lstStyle/>
          <a:p>
            <a:r>
              <a:rPr lang="en-US" dirty="0"/>
              <a:t>Slice</a:t>
            </a:r>
          </a:p>
        </p:txBody>
      </p:sp>
      <p:pic>
        <p:nvPicPr>
          <p:cNvPr id="4" name="Picture 3">
            <a:extLst>
              <a:ext uri="{FF2B5EF4-FFF2-40B4-BE49-F238E27FC236}">
                <a16:creationId xmlns:a16="http://schemas.microsoft.com/office/drawing/2014/main" id="{E6BE29E3-1C40-154D-8F32-1ABCF8CBA109}"/>
              </a:ext>
            </a:extLst>
          </p:cNvPr>
          <p:cNvPicPr>
            <a:picLocks noChangeAspect="1"/>
          </p:cNvPicPr>
          <p:nvPr/>
        </p:nvPicPr>
        <p:blipFill>
          <a:blip r:embed="rId2"/>
          <a:stretch>
            <a:fillRect/>
          </a:stretch>
        </p:blipFill>
        <p:spPr>
          <a:xfrm>
            <a:off x="2270235" y="545307"/>
            <a:ext cx="4154257" cy="4119464"/>
          </a:xfrm>
          <a:prstGeom prst="rect">
            <a:avLst/>
          </a:prstGeom>
        </p:spPr>
      </p:pic>
    </p:spTree>
    <p:extLst>
      <p:ext uri="{BB962C8B-B14F-4D97-AF65-F5344CB8AC3E}">
        <p14:creationId xmlns:p14="http://schemas.microsoft.com/office/powerpoint/2010/main" val="683653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01717-D19E-E84C-A858-D7D809674752}"/>
              </a:ext>
            </a:extLst>
          </p:cNvPr>
          <p:cNvSpPr>
            <a:spLocks noGrp="1"/>
          </p:cNvSpPr>
          <p:nvPr>
            <p:ph type="title"/>
          </p:nvPr>
        </p:nvSpPr>
        <p:spPr/>
        <p:txBody>
          <a:bodyPr/>
          <a:lstStyle/>
          <a:p>
            <a:r>
              <a:rPr lang="en-US" dirty="0"/>
              <a:t>Dice</a:t>
            </a:r>
          </a:p>
        </p:txBody>
      </p:sp>
      <p:pic>
        <p:nvPicPr>
          <p:cNvPr id="4" name="Picture 3">
            <a:extLst>
              <a:ext uri="{FF2B5EF4-FFF2-40B4-BE49-F238E27FC236}">
                <a16:creationId xmlns:a16="http://schemas.microsoft.com/office/drawing/2014/main" id="{A4899327-B6B9-7149-B21D-25FE429758B2}"/>
              </a:ext>
            </a:extLst>
          </p:cNvPr>
          <p:cNvPicPr>
            <a:picLocks noChangeAspect="1"/>
          </p:cNvPicPr>
          <p:nvPr/>
        </p:nvPicPr>
        <p:blipFill>
          <a:blip r:embed="rId2"/>
          <a:stretch>
            <a:fillRect/>
          </a:stretch>
        </p:blipFill>
        <p:spPr>
          <a:xfrm>
            <a:off x="2412124" y="598431"/>
            <a:ext cx="4367600" cy="4162755"/>
          </a:xfrm>
          <a:prstGeom prst="rect">
            <a:avLst/>
          </a:prstGeom>
        </p:spPr>
      </p:pic>
    </p:spTree>
    <p:extLst>
      <p:ext uri="{BB962C8B-B14F-4D97-AF65-F5344CB8AC3E}">
        <p14:creationId xmlns:p14="http://schemas.microsoft.com/office/powerpoint/2010/main" val="15578732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C35E-ABEC-054C-A913-F8B4AB5D23BA}"/>
              </a:ext>
            </a:extLst>
          </p:cNvPr>
          <p:cNvSpPr>
            <a:spLocks noGrp="1"/>
          </p:cNvSpPr>
          <p:nvPr>
            <p:ph type="title"/>
          </p:nvPr>
        </p:nvSpPr>
        <p:spPr/>
        <p:txBody>
          <a:bodyPr/>
          <a:lstStyle/>
          <a:p>
            <a:r>
              <a:rPr lang="en-US" dirty="0"/>
              <a:t>Drilling</a:t>
            </a:r>
          </a:p>
        </p:txBody>
      </p:sp>
      <p:pic>
        <p:nvPicPr>
          <p:cNvPr id="4" name="Picture 3">
            <a:extLst>
              <a:ext uri="{FF2B5EF4-FFF2-40B4-BE49-F238E27FC236}">
                <a16:creationId xmlns:a16="http://schemas.microsoft.com/office/drawing/2014/main" id="{B1DB81AB-1C49-FE42-8A20-41EE33B1A553}"/>
              </a:ext>
            </a:extLst>
          </p:cNvPr>
          <p:cNvPicPr>
            <a:picLocks noChangeAspect="1"/>
          </p:cNvPicPr>
          <p:nvPr/>
        </p:nvPicPr>
        <p:blipFill>
          <a:blip r:embed="rId2"/>
          <a:stretch>
            <a:fillRect/>
          </a:stretch>
        </p:blipFill>
        <p:spPr>
          <a:xfrm>
            <a:off x="2080878" y="646386"/>
            <a:ext cx="4648535" cy="4064548"/>
          </a:xfrm>
          <a:prstGeom prst="rect">
            <a:avLst/>
          </a:prstGeom>
        </p:spPr>
      </p:pic>
    </p:spTree>
    <p:extLst>
      <p:ext uri="{BB962C8B-B14F-4D97-AF65-F5344CB8AC3E}">
        <p14:creationId xmlns:p14="http://schemas.microsoft.com/office/powerpoint/2010/main" val="20160424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02E09-1207-3F47-BAF2-2950E4BB8F13}"/>
              </a:ext>
            </a:extLst>
          </p:cNvPr>
          <p:cNvSpPr>
            <a:spLocks noGrp="1"/>
          </p:cNvSpPr>
          <p:nvPr>
            <p:ph type="title"/>
          </p:nvPr>
        </p:nvSpPr>
        <p:spPr/>
        <p:txBody>
          <a:bodyPr/>
          <a:lstStyle/>
          <a:p>
            <a:r>
              <a:rPr lang="en-US" dirty="0"/>
              <a:t>Roll-up</a:t>
            </a:r>
          </a:p>
        </p:txBody>
      </p:sp>
      <p:pic>
        <p:nvPicPr>
          <p:cNvPr id="4" name="Picture 3">
            <a:extLst>
              <a:ext uri="{FF2B5EF4-FFF2-40B4-BE49-F238E27FC236}">
                <a16:creationId xmlns:a16="http://schemas.microsoft.com/office/drawing/2014/main" id="{F3773DA6-4233-0845-8D92-2CD80E62D683}"/>
              </a:ext>
            </a:extLst>
          </p:cNvPr>
          <p:cNvPicPr>
            <a:picLocks noChangeAspect="1"/>
          </p:cNvPicPr>
          <p:nvPr/>
        </p:nvPicPr>
        <p:blipFill>
          <a:blip r:embed="rId2"/>
          <a:stretch>
            <a:fillRect/>
          </a:stretch>
        </p:blipFill>
        <p:spPr>
          <a:xfrm>
            <a:off x="2074397" y="748494"/>
            <a:ext cx="4995206" cy="3957676"/>
          </a:xfrm>
          <a:prstGeom prst="rect">
            <a:avLst/>
          </a:prstGeom>
        </p:spPr>
      </p:pic>
    </p:spTree>
    <p:extLst>
      <p:ext uri="{BB962C8B-B14F-4D97-AF65-F5344CB8AC3E}">
        <p14:creationId xmlns:p14="http://schemas.microsoft.com/office/powerpoint/2010/main" val="8912206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5A6C-3543-DA47-BB05-27277F5E21FA}"/>
              </a:ext>
            </a:extLst>
          </p:cNvPr>
          <p:cNvSpPr>
            <a:spLocks noGrp="1"/>
          </p:cNvSpPr>
          <p:nvPr>
            <p:ph type="title"/>
          </p:nvPr>
        </p:nvSpPr>
        <p:spPr/>
        <p:txBody>
          <a:bodyPr/>
          <a:lstStyle/>
          <a:p>
            <a:r>
              <a:rPr lang="en-US" dirty="0"/>
              <a:t>Pivot</a:t>
            </a:r>
          </a:p>
        </p:txBody>
      </p:sp>
      <p:pic>
        <p:nvPicPr>
          <p:cNvPr id="4" name="Picture 3">
            <a:extLst>
              <a:ext uri="{FF2B5EF4-FFF2-40B4-BE49-F238E27FC236}">
                <a16:creationId xmlns:a16="http://schemas.microsoft.com/office/drawing/2014/main" id="{12DF2931-EA63-7044-8A26-48A500D599AE}"/>
              </a:ext>
            </a:extLst>
          </p:cNvPr>
          <p:cNvPicPr>
            <a:picLocks noChangeAspect="1"/>
          </p:cNvPicPr>
          <p:nvPr/>
        </p:nvPicPr>
        <p:blipFill>
          <a:blip r:embed="rId2"/>
          <a:stretch>
            <a:fillRect/>
          </a:stretch>
        </p:blipFill>
        <p:spPr>
          <a:xfrm>
            <a:off x="1389829" y="742950"/>
            <a:ext cx="6224915" cy="4003966"/>
          </a:xfrm>
          <a:prstGeom prst="rect">
            <a:avLst/>
          </a:prstGeom>
        </p:spPr>
      </p:pic>
    </p:spTree>
    <p:extLst>
      <p:ext uri="{BB962C8B-B14F-4D97-AF65-F5344CB8AC3E}">
        <p14:creationId xmlns:p14="http://schemas.microsoft.com/office/powerpoint/2010/main" val="12651636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Cross Tabulation With Hierarchy</a:t>
            </a:r>
          </a:p>
        </p:txBody>
      </p:sp>
      <p:sp>
        <p:nvSpPr>
          <p:cNvPr id="4" name="Content Placeholder 3">
            <a:extLst>
              <a:ext uri="{FF2B5EF4-FFF2-40B4-BE49-F238E27FC236}">
                <a16:creationId xmlns:a16="http://schemas.microsoft.com/office/drawing/2014/main" id="{659DB9E6-CA62-4EC9-B751-9E77587544F2}"/>
              </a:ext>
            </a:extLst>
          </p:cNvPr>
          <p:cNvSpPr>
            <a:spLocks noGrp="1"/>
          </p:cNvSpPr>
          <p:nvPr>
            <p:ph idx="1"/>
          </p:nvPr>
        </p:nvSpPr>
        <p:spPr/>
        <p:txBody>
          <a:bodyPr/>
          <a:lstStyle/>
          <a:p>
            <a:r>
              <a:rPr lang="en-US" dirty="0"/>
              <a:t>Cross-tabs can be easily extended to deal with hierarchies</a:t>
            </a:r>
          </a:p>
          <a:p>
            <a:r>
              <a:rPr lang="en-US" dirty="0"/>
              <a:t>Can drill down or roll up on a hierarchy</a:t>
            </a:r>
          </a:p>
          <a:p>
            <a:r>
              <a:rPr lang="en-US" dirty="0"/>
              <a:t>E.g. hierarchy: </a:t>
            </a:r>
            <a:r>
              <a:rPr lang="en-US" i="1" dirty="0" err="1"/>
              <a:t>item_name</a:t>
            </a:r>
            <a:r>
              <a:rPr lang="en-US" i="1" dirty="0"/>
              <a:t> </a:t>
            </a:r>
            <a:r>
              <a:rPr lang="en-US" dirty="0">
                <a:sym typeface="Wingdings" panose="05000000000000000000" pitchFamily="2" charset="2"/>
              </a:rPr>
              <a:t></a:t>
            </a:r>
            <a:r>
              <a:rPr lang="en-US" i="1" dirty="0"/>
              <a:t> category</a:t>
            </a:r>
          </a:p>
          <a:p>
            <a:endParaRPr lang="en-IN" dirty="0"/>
          </a:p>
        </p:txBody>
      </p:sp>
      <p:sp>
        <p:nvSpPr>
          <p:cNvPr id="70658" name="Rectangle 3"/>
          <p:cNvSpPr>
            <a:spLocks noChangeArrowheads="1"/>
          </p:cNvSpPr>
          <p:nvPr/>
        </p:nvSpPr>
        <p:spPr bwMode="auto">
          <a:xfrm>
            <a:off x="1638300" y="873919"/>
            <a:ext cx="59245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5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ABA578BC-12E7-4654-8D5F-364DC9943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301" y="1993685"/>
            <a:ext cx="5845697" cy="2641952"/>
          </a:xfrm>
          <a:prstGeom prst="rect">
            <a:avLst/>
          </a:prstGeom>
        </p:spPr>
      </p:pic>
    </p:spTree>
    <p:extLst>
      <p:ext uri="{BB962C8B-B14F-4D97-AF65-F5344CB8AC3E}">
        <p14:creationId xmlns:p14="http://schemas.microsoft.com/office/powerpoint/2010/main" val="9999573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en-US">
                <a:effectLst>
                  <a:outerShdw blurRad="38100" dist="38100" dir="2700000" algn="tl">
                    <a:srgbClr val="C0C0C0"/>
                  </a:outerShdw>
                </a:effectLst>
              </a:rPr>
              <a:t>Relational Representation of Cross-tabs</a:t>
            </a:r>
          </a:p>
        </p:txBody>
      </p:sp>
      <p:sp>
        <p:nvSpPr>
          <p:cNvPr id="4" name="Content Placeholder 3">
            <a:extLst>
              <a:ext uri="{FF2B5EF4-FFF2-40B4-BE49-F238E27FC236}">
                <a16:creationId xmlns:a16="http://schemas.microsoft.com/office/drawing/2014/main" id="{AF6D597E-6F4A-43F9-B565-D92E43817F21}"/>
              </a:ext>
            </a:extLst>
          </p:cNvPr>
          <p:cNvSpPr>
            <a:spLocks noGrp="1"/>
          </p:cNvSpPr>
          <p:nvPr>
            <p:ph idx="1"/>
          </p:nvPr>
        </p:nvSpPr>
        <p:spPr>
          <a:xfrm>
            <a:off x="1655685" y="826873"/>
            <a:ext cx="2462858" cy="4025979"/>
          </a:xfrm>
        </p:spPr>
        <p:txBody>
          <a:bodyPr/>
          <a:lstStyle/>
          <a:p>
            <a:r>
              <a:rPr lang="en-US" dirty="0"/>
              <a:t>Cross-tabs can be represented as relations</a:t>
            </a:r>
          </a:p>
          <a:p>
            <a:r>
              <a:rPr lang="en-US" dirty="0"/>
              <a:t>We use the value </a:t>
            </a:r>
            <a:r>
              <a:rPr lang="en-US" b="1" dirty="0"/>
              <a:t>all</a:t>
            </a:r>
            <a:r>
              <a:rPr lang="en-US" dirty="0"/>
              <a:t> to represent aggregates.</a:t>
            </a:r>
          </a:p>
          <a:p>
            <a:r>
              <a:rPr lang="en-US" dirty="0"/>
              <a:t>The SQL standard actually uses </a:t>
            </a:r>
            <a:r>
              <a:rPr lang="en-US" i="1" dirty="0"/>
              <a:t>null</a:t>
            </a:r>
            <a:r>
              <a:rPr lang="en-US" dirty="0"/>
              <a:t> values in place of </a:t>
            </a:r>
            <a:r>
              <a:rPr lang="en-US" b="1" dirty="0"/>
              <a:t>all</a:t>
            </a:r>
            <a:r>
              <a:rPr lang="en-US" dirty="0"/>
              <a:t> </a:t>
            </a:r>
          </a:p>
          <a:p>
            <a:pPr lvl="1"/>
            <a:r>
              <a:rPr lang="en-US" dirty="0"/>
              <a:t>Works with any data type</a:t>
            </a:r>
          </a:p>
          <a:p>
            <a:pPr lvl="1"/>
            <a:r>
              <a:rPr lang="en-US" dirty="0"/>
              <a:t>But can cause confusion with regular null values.</a:t>
            </a:r>
          </a:p>
        </p:txBody>
      </p:sp>
      <p:sp>
        <p:nvSpPr>
          <p:cNvPr id="71682" name="Rectangle 3"/>
          <p:cNvSpPr>
            <a:spLocks noChangeArrowheads="1"/>
          </p:cNvSpPr>
          <p:nvPr/>
        </p:nvSpPr>
        <p:spPr bwMode="auto">
          <a:xfrm>
            <a:off x="1421607" y="857250"/>
            <a:ext cx="3112294" cy="3396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9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3" name="Graphic 2">
            <a:extLst>
              <a:ext uri="{FF2B5EF4-FFF2-40B4-BE49-F238E27FC236}">
                <a16:creationId xmlns:a16="http://schemas.microsoft.com/office/drawing/2014/main" id="{F04F7C6A-505D-42E7-935C-ADBEFBADEC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621" y="545307"/>
            <a:ext cx="3227744" cy="4217585"/>
          </a:xfrm>
          <a:prstGeom prst="rect">
            <a:avLst/>
          </a:prstGeom>
        </p:spPr>
      </p:pic>
    </p:spTree>
    <p:extLst>
      <p:ext uri="{BB962C8B-B14F-4D97-AF65-F5344CB8AC3E}">
        <p14:creationId xmlns:p14="http://schemas.microsoft.com/office/powerpoint/2010/main" val="4067290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4.xml><?xml version="1.0" encoding="utf-8"?>
<a:theme xmlns:a="http://schemas.openxmlformats.org/drawingml/2006/main" name="1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5.xml><?xml version="1.0" encoding="utf-8"?>
<a:theme xmlns:a="http://schemas.openxmlformats.org/drawingml/2006/main" name="2_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triangle"/>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87496</TotalTime>
  <Words>5427</Words>
  <Application>Microsoft Macintosh PowerPoint</Application>
  <PresentationFormat>On-screen Show (16:9)</PresentationFormat>
  <Paragraphs>606</Paragraphs>
  <Slides>98</Slides>
  <Notes>50</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98</vt:i4>
      </vt:variant>
    </vt:vector>
  </HeadingPairs>
  <TitlesOfParts>
    <vt:vector size="119" baseType="lpstr">
      <vt:lpstr>ＭＳ Ｐゴシック</vt:lpstr>
      <vt:lpstr>-apple-system</vt:lpstr>
      <vt:lpstr>Amazon Ember</vt:lpstr>
      <vt:lpstr>AmazonEmber</vt:lpstr>
      <vt:lpstr>Arial</vt:lpstr>
      <vt:lpstr>Calibri</vt:lpstr>
      <vt:lpstr>Century Schoolbook</vt:lpstr>
      <vt:lpstr>Helvetica</vt:lpstr>
      <vt:lpstr>Monotype Sorts</vt:lpstr>
      <vt:lpstr>Museo For Dell</vt:lpstr>
      <vt:lpstr>Museo Sans For Dell</vt:lpstr>
      <vt:lpstr>Symbol</vt:lpstr>
      <vt:lpstr>Times New Roman</vt:lpstr>
      <vt:lpstr>Webdings</vt:lpstr>
      <vt:lpstr>Wingdings</vt:lpstr>
      <vt:lpstr>Office Theme</vt:lpstr>
      <vt:lpstr>1_Office Theme</vt:lpstr>
      <vt:lpstr>db</vt:lpstr>
      <vt:lpstr>1_db</vt:lpstr>
      <vt:lpstr>2_db</vt:lpstr>
      <vt:lpstr>4_Office Theme</vt:lpstr>
      <vt:lpstr>PowerPoint Presentation</vt:lpstr>
      <vt:lpstr>PowerPoint Presentation</vt:lpstr>
      <vt:lpstr>PowerPoint Presentation</vt:lpstr>
      <vt:lpstr>Modules</vt:lpstr>
      <vt:lpstr>PowerPoint Presentation</vt:lpstr>
      <vt:lpstr>PowerPoint Presentation</vt:lpstr>
      <vt:lpstr>PowerPoint Presentation</vt:lpstr>
      <vt:lpstr>PowerPoint Presentation</vt:lpstr>
      <vt:lpstr>Lock-Based Protocols</vt:lpstr>
      <vt:lpstr>Lock-Based Protocols (Cont.)</vt:lpstr>
      <vt:lpstr>Lock-Based Protocols (Cont.)</vt:lpstr>
      <vt:lpstr>Deadlock</vt:lpstr>
      <vt:lpstr>Deadlock (Cont.)</vt:lpstr>
      <vt:lpstr>The Two-Phase Locking Protocol</vt:lpstr>
      <vt:lpstr>The Two-Phase Locking Protocol (Cont.)</vt:lpstr>
      <vt:lpstr>The Two-Phase Locking Protocol (Cont.)</vt:lpstr>
      <vt:lpstr>Locking Protocols</vt:lpstr>
      <vt:lpstr>Lock Conversions</vt:lpstr>
      <vt:lpstr>Automatic Acquisition of Locks</vt:lpstr>
      <vt:lpstr>Automatic Acquisition of Locks (Cont.)</vt:lpstr>
      <vt:lpstr>Implementation of Locking</vt:lpstr>
      <vt:lpstr>Deadlock Handling</vt:lpstr>
      <vt:lpstr>Deadlock Handling</vt:lpstr>
      <vt:lpstr>More Deadlock Prevention Strategies</vt:lpstr>
      <vt:lpstr>Deadlock prevention (Cont.)</vt:lpstr>
      <vt:lpstr>Deadlock Detection</vt:lpstr>
      <vt:lpstr>Deadlock Recovery</vt:lpstr>
      <vt:lpstr>PowerPoint Presentation</vt:lpstr>
      <vt:lpstr>Schedules and Serializable</vt:lpstr>
      <vt:lpstr>Serializability</vt:lpstr>
      <vt:lpstr>Simplified view of transactions</vt:lpstr>
      <vt:lpstr>Conflicting Instructions </vt:lpstr>
      <vt:lpstr>Conflict Serializability</vt:lpstr>
      <vt:lpstr>Conflict Serializability (Cont.)</vt:lpstr>
      <vt:lpstr>Conflict Serializability (Cont.)</vt:lpstr>
      <vt:lpstr>View Serializability</vt:lpstr>
      <vt:lpstr>View Serializability (Cont.)</vt:lpstr>
      <vt:lpstr>Testing for Serializability </vt:lpstr>
      <vt:lpstr>Test for Conflict Serializability</vt:lpstr>
      <vt:lpstr>Recoverable Schedules</vt:lpstr>
      <vt:lpstr>Cascading Rollbacks</vt:lpstr>
      <vt:lpstr>Concurrency Control vs. Serializability Tests</vt:lpstr>
      <vt:lpstr>Weak Levels of Consistency</vt:lpstr>
      <vt:lpstr>Levels of Consistency in SQL-92</vt:lpstr>
      <vt:lpstr>PowerPoint Presentation</vt:lpstr>
      <vt:lpstr>BASE</vt:lpstr>
      <vt:lpstr>ACID – BASE (Simplistic Comparison)</vt:lpstr>
      <vt:lpstr>CAP Theorem</vt:lpstr>
      <vt:lpstr>Eventual Consistency</vt:lpstr>
      <vt:lpstr>DynamoDB Model</vt:lpstr>
      <vt:lpstr>DynamoDB Conditional Writes</vt:lpstr>
      <vt:lpstr>DynamoDB Update Expression</vt:lpstr>
      <vt:lpstr>PowerPoint Presentation</vt:lpstr>
      <vt:lpstr>Approaches to Scalability</vt:lpstr>
      <vt:lpstr>Disk Architecture for Scale-Out</vt:lpstr>
      <vt:lpstr>Shared Nothing, Scale-Out</vt:lpstr>
      <vt:lpstr>PowerPoint Presentation</vt:lpstr>
      <vt:lpstr>PowerPoint Presentation</vt:lpstr>
      <vt:lpstr>Overview</vt:lpstr>
      <vt:lpstr>Overview (Cont.)</vt:lpstr>
      <vt:lpstr>Overview (Cont.)</vt:lpstr>
      <vt:lpstr>Overview (Cont.)</vt:lpstr>
      <vt:lpstr>PowerPoint Presentation</vt:lpstr>
      <vt:lpstr>Enterprise Information Integration</vt:lpstr>
      <vt:lpstr>Data Warehouse and Data Lake</vt:lpstr>
      <vt:lpstr>Data Warehousing</vt:lpstr>
      <vt:lpstr>Overview (Cont.)</vt:lpstr>
      <vt:lpstr>ETL Concepts</vt:lpstr>
      <vt:lpstr>PowerPoint Presentation</vt:lpstr>
      <vt:lpstr>MapReduce</vt:lpstr>
      <vt:lpstr>Algebraic Operations</vt:lpstr>
      <vt:lpstr>Spark</vt:lpstr>
      <vt:lpstr>Spark</vt:lpstr>
      <vt:lpstr>Algebraic Operations in Spark</vt:lpstr>
      <vt:lpstr>Spark/PySpark</vt:lpstr>
      <vt:lpstr>AWS Glue Supports Spark</vt:lpstr>
      <vt:lpstr>Crawlers/Classifiers</vt:lpstr>
      <vt:lpstr>Built-In Transforms</vt:lpstr>
      <vt:lpstr>Built-In Transforms</vt:lpstr>
      <vt:lpstr>Visual Tools (There are similar tools for SQL, ETL, ... ...)</vt:lpstr>
      <vt:lpstr>Conceptual Example</vt:lpstr>
      <vt:lpstr>A New Algebraic Operator</vt:lpstr>
      <vt:lpstr>PowerPoint Presentation</vt:lpstr>
      <vt:lpstr>Data Analysis and OLAP</vt:lpstr>
      <vt:lpstr>Example sales relation </vt:lpstr>
      <vt:lpstr>Cross Tabulation of sales by item_name and color</vt:lpstr>
      <vt:lpstr>Data Cube</vt:lpstr>
      <vt:lpstr>Online Analytical Processing Operations</vt:lpstr>
      <vt:lpstr>Hierarchies on Dimensions</vt:lpstr>
      <vt:lpstr>Another Dimension Example – Product Categories</vt:lpstr>
      <vt:lpstr>Facts and Dimensions</vt:lpstr>
      <vt:lpstr>Slice</vt:lpstr>
      <vt:lpstr>Dice</vt:lpstr>
      <vt:lpstr>Drilling</vt:lpstr>
      <vt:lpstr>Roll-up</vt:lpstr>
      <vt:lpstr>Pivot</vt:lpstr>
      <vt:lpstr>Cross Tabulation With Hierarchy</vt:lpstr>
      <vt:lpstr>Relational Representation of Cross-tabs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631</cp:revision>
  <cp:lastPrinted>2018-11-15T21:01:50Z</cp:lastPrinted>
  <dcterms:created xsi:type="dcterms:W3CDTF">2010-04-12T23:12:02Z</dcterms:created>
  <dcterms:modified xsi:type="dcterms:W3CDTF">2024-04-12T08:35:29Z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